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tags/tag7.xml" ContentType="application/vnd.openxmlformats-officedocument.presentationml.tags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1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57" r:id="rId3"/>
    <p:sldId id="330" r:id="rId4"/>
    <p:sldId id="405" r:id="rId5"/>
    <p:sldId id="410" r:id="rId6"/>
    <p:sldId id="408" r:id="rId7"/>
    <p:sldId id="409" r:id="rId8"/>
    <p:sldId id="411" r:id="rId9"/>
    <p:sldId id="404" r:id="rId10"/>
    <p:sldId id="406" r:id="rId11"/>
    <p:sldId id="407" r:id="rId12"/>
    <p:sldId id="413" r:id="rId13"/>
  </p:sldIdLst>
  <p:sldSz cx="12192000" cy="6858000"/>
  <p:notesSz cx="6797675" cy="9926638"/>
  <p:custDataLst>
    <p:tags r:id="rId16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Συντάκτης" initials="Σ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462AB"/>
    <a:srgbClr val="41719C"/>
    <a:srgbClr val="566579"/>
    <a:srgbClr val="9DC3E6"/>
    <a:srgbClr val="767171"/>
    <a:srgbClr val="A9CBE9"/>
    <a:srgbClr val="FFFFFF"/>
    <a:srgbClr val="D6DCE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Φωτεινό στυλ 3 - Έμφαση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FD4443E-F989-4FC4-A0C8-D5A2AF1F390B}" styleName="Σκούρο στυλ 1 - Έμφαση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084" autoAdjust="0"/>
    <p:restoredTop sz="94660" autoAdjust="0"/>
  </p:normalViewPr>
  <p:slideViewPr>
    <p:cSldViewPr snapToGrid="0">
      <p:cViewPr>
        <p:scale>
          <a:sx n="66" d="100"/>
          <a:sy n="66" d="100"/>
        </p:scale>
        <p:origin x="-1728" y="-6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85E84-B808-4E70-B2DD-9B2263C6CE34}" type="datetimeFigureOut">
              <a:rPr lang="el-GR" smtClean="0"/>
              <a:pPr/>
              <a:t>10/6/2020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E1269-20C3-432A-8FBE-062EC4BC314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92166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A3B39-6645-44E5-92F2-E5D04627421F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D8022-7039-4A1B-9A6F-B9DE80F89B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176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0"/>
            <a:ext cx="8096250" cy="2387600"/>
          </a:xfrm>
        </p:spPr>
        <p:txBody>
          <a:bodyPr anchor="b"/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81700" y="2601119"/>
            <a:ext cx="6000750" cy="1655762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ight Triangle 6"/>
          <p:cNvSpPr/>
          <p:nvPr userDrawn="1"/>
        </p:nvSpPr>
        <p:spPr>
          <a:xfrm>
            <a:off x="0" y="0"/>
            <a:ext cx="11068050" cy="6858000"/>
          </a:xfrm>
          <a:prstGeom prst="rtTriangle">
            <a:avLst/>
          </a:prstGeom>
          <a:solidFill>
            <a:srgbClr val="3462AB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Image result for ÎµÎ»Î»Î·Î½Î¹ÎºÎ· Î´Î·Î¼Î¿ÎºÏÎ±ÏÎ¹Î±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94166" y="3415069"/>
            <a:ext cx="1832104" cy="179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74437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27BC-47AC-45D0-82F1-AE18BD17C65B}" type="datetime1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08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20442-2235-4E08-B808-C89E2BD34959}" type="datetime1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8688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0"/>
            <a:ext cx="8096250" cy="2387600"/>
          </a:xfrm>
        </p:spPr>
        <p:txBody>
          <a:bodyPr anchor="b"/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81700" y="2601119"/>
            <a:ext cx="6000750" cy="1655762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ight Triangle 6"/>
          <p:cNvSpPr/>
          <p:nvPr userDrawn="1"/>
        </p:nvSpPr>
        <p:spPr>
          <a:xfrm>
            <a:off x="0" y="0"/>
            <a:ext cx="11068050" cy="6858000"/>
          </a:xfrm>
          <a:prstGeom prst="rtTriangle">
            <a:avLst/>
          </a:prstGeom>
          <a:solidFill>
            <a:srgbClr val="3462AB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Image result for ÎµÎ»Î»Î·Î½Î¹ÎºÎ· Î´Î·Î¼Î¿ÎºÏÎ±ÏÎ¹Î±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58746" y="4256881"/>
            <a:ext cx="1832104" cy="179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69165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282289169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17866" name="think-cell Slide" r:id="rId5" imgW="360" imgH="360" progId="">
              <p:embed/>
            </p:oleObj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xmlns="" id="{7A8F0C80-1709-4E76-B400-96F47AFBB942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32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A66F-D8D3-4492-906A-88C2D2751B75}" type="datetime1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- TextBox"/>
          <p:cNvSpPr txBox="1"/>
          <p:nvPr userDrawn="1"/>
        </p:nvSpPr>
        <p:spPr>
          <a:xfrm>
            <a:off x="-1" y="6299201"/>
            <a:ext cx="2365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chemeClr val="bg1"/>
                </a:solidFill>
              </a:rPr>
              <a:t>Υπουργείο Ναυτιλίας </a:t>
            </a:r>
          </a:p>
          <a:p>
            <a:r>
              <a:rPr lang="el-GR" sz="1400" b="1" dirty="0" smtClean="0">
                <a:solidFill>
                  <a:schemeClr val="bg1"/>
                </a:solidFill>
              </a:rPr>
              <a:t>και</a:t>
            </a:r>
            <a:r>
              <a:rPr lang="el-GR" sz="1400" b="1" baseline="0" dirty="0" smtClean="0">
                <a:solidFill>
                  <a:schemeClr val="bg1"/>
                </a:solidFill>
              </a:rPr>
              <a:t> Νησιωτικής Πολιτικής</a:t>
            </a:r>
            <a:endParaRPr lang="el-GR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6985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F622-434D-4710-B613-CB9BDE928E0B}" type="datetime1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2113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3360-D31D-44B9-80CC-3F72D955AF5E}" type="datetime1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757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3CF2-3650-46FF-BC32-357744F118BF}" type="datetime1">
              <a:rPr lang="en-US" smtClean="0"/>
              <a:pPr/>
              <a:t>6/10/2020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72185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16841" name="think-cell Slide" r:id="rId4" imgW="360" imgH="360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E973-5C04-4ED1-BF8A-33EDA50F0C32}" type="datetime1">
              <a:rPr lang="en-US" smtClean="0"/>
              <a:pPr/>
              <a:t>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64769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CE040-1237-4CDD-AE61-E4D15E8FC658}" type="datetime1">
              <a:rPr lang="en-US" smtClean="0"/>
              <a:pPr/>
              <a:t>6/10/2020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23408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4B1D-AEF3-4AEF-903E-A68460C27593}" type="datetime1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9172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95863663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381" name="think-cell Slide" r:id="rId4" imgW="360" imgH="360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A66F-D8D3-4492-906A-88C2D2751B75}" type="datetime1">
              <a:rPr lang="en-US" smtClean="0"/>
              <a:pPr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39713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2C18-93D6-43AE-B20D-64CE51335469}" type="datetime1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96455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27BC-47AC-45D0-82F1-AE18BD17C65B}" type="datetime1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41563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20442-2235-4E08-B808-C89E2BD34959}" type="datetime1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0514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F622-434D-4710-B613-CB9BDE928E0B}" type="datetime1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9425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3360-D31D-44B9-80CC-3F72D955AF5E}" type="datetime1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936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3CF2-3650-46FF-BC32-357744F118BF}" type="datetime1">
              <a:rPr lang="en-US" smtClean="0"/>
              <a:pPr/>
              <a:t>6/10/2020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0724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352192017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3303" name="think-cell Slide" r:id="rId4" imgW="360" imgH="360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E973-5C04-4ED1-BF8A-33EDA50F0C32}" type="datetime1">
              <a:rPr lang="en-US" smtClean="0"/>
              <a:pPr/>
              <a:t>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598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CE040-1237-4CDD-AE61-E4D15E8FC658}" type="datetime1">
              <a:rPr lang="en-US" smtClean="0"/>
              <a:pPr/>
              <a:t>6/10/2020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9674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4B1D-AEF3-4AEF-903E-A68460C27593}" type="datetime1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8638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2C18-93D6-43AE-B20D-64CE51335469}" type="datetime1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337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oleObject" Target="../embeddings/oleObject4.bin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xmlns="" val="348196570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2292" name="think-cell Slide" r:id="rId15" imgW="360" imgH="360" progId="">
              <p:embed/>
            </p:oleObj>
          </a:graphicData>
        </a:graphic>
      </p:graphicFrame>
      <p:sp>
        <p:nvSpPr>
          <p:cNvPr id="8" name="Right Triangle 7"/>
          <p:cNvSpPr/>
          <p:nvPr userDrawn="1"/>
        </p:nvSpPr>
        <p:spPr>
          <a:xfrm>
            <a:off x="0" y="4724400"/>
            <a:ext cx="2647950" cy="2133600"/>
          </a:xfrm>
          <a:prstGeom prst="rtTriangle">
            <a:avLst/>
          </a:prstGeom>
          <a:solidFill>
            <a:srgbClr val="3462AB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9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67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86075" y="6359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1121D95-C3B9-43CB-BE6E-5ABA30791757}" type="datetime1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3124" y="6356350"/>
            <a:ext cx="2200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4" descr="Image result for ÎµÎ»Î»Î·Î½Î¹ÎºÎ· Î´Î·Î¼Î¿ÎºÏÎ±ÏÎ¹Î±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7389" y="5610476"/>
            <a:ext cx="680799" cy="667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- TextBox"/>
          <p:cNvSpPr txBox="1"/>
          <p:nvPr userDrawn="1"/>
        </p:nvSpPr>
        <p:spPr>
          <a:xfrm>
            <a:off x="-1" y="6299201"/>
            <a:ext cx="2365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chemeClr val="bg1"/>
                </a:solidFill>
              </a:rPr>
              <a:t>Υπουργείο Ναυτιλίας </a:t>
            </a:r>
          </a:p>
          <a:p>
            <a:r>
              <a:rPr lang="el-GR" sz="1400" b="1" dirty="0" smtClean="0">
                <a:solidFill>
                  <a:schemeClr val="bg1"/>
                </a:solidFill>
              </a:rPr>
              <a:t>και</a:t>
            </a:r>
            <a:r>
              <a:rPr lang="el-GR" sz="1400" b="1" baseline="0" dirty="0" smtClean="0">
                <a:solidFill>
                  <a:schemeClr val="bg1"/>
                </a:solidFill>
              </a:rPr>
              <a:t> Νησιωτικής Πολιτικής</a:t>
            </a:r>
            <a:endParaRPr lang="el-GR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636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18890" name="think-cell Slide" r:id="rId15" imgW="360" imgH="360" progId="">
              <p:embed/>
            </p:oleObj>
          </a:graphicData>
        </a:graphic>
      </p:graphicFrame>
      <p:sp>
        <p:nvSpPr>
          <p:cNvPr id="8" name="Right Triangle 7"/>
          <p:cNvSpPr/>
          <p:nvPr userDrawn="1"/>
        </p:nvSpPr>
        <p:spPr>
          <a:xfrm>
            <a:off x="0" y="4724400"/>
            <a:ext cx="2647950" cy="2133600"/>
          </a:xfrm>
          <a:prstGeom prst="rtTriangle">
            <a:avLst/>
          </a:prstGeom>
          <a:solidFill>
            <a:srgbClr val="3462AB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9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67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86075" y="6359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1121D95-C3B9-43CB-BE6E-5ABA30791757}" type="datetime1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3124" y="6356350"/>
            <a:ext cx="2200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4" descr="Image result for ÎµÎ»Î»Î·Î½Î¹ÎºÎ· Î´Î·Î¼Î¿ÎºÏÎ±ÏÎ¹Î±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0931" y="5552420"/>
            <a:ext cx="680799" cy="667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- TextBox"/>
          <p:cNvSpPr txBox="1"/>
          <p:nvPr userDrawn="1"/>
        </p:nvSpPr>
        <p:spPr>
          <a:xfrm>
            <a:off x="-1" y="6299201"/>
            <a:ext cx="2365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chemeClr val="bg1"/>
                </a:solidFill>
              </a:rPr>
              <a:t>Υπουργείο Ναυτιλίας </a:t>
            </a:r>
          </a:p>
          <a:p>
            <a:r>
              <a:rPr lang="el-GR" sz="1400" b="1" dirty="0" smtClean="0">
                <a:solidFill>
                  <a:schemeClr val="bg1"/>
                </a:solidFill>
              </a:rPr>
              <a:t>και</a:t>
            </a:r>
            <a:r>
              <a:rPr lang="el-GR" sz="1400" b="1" baseline="0" dirty="0" smtClean="0">
                <a:solidFill>
                  <a:schemeClr val="bg1"/>
                </a:solidFill>
              </a:rPr>
              <a:t> Νησιωτικής Πολιτικής</a:t>
            </a:r>
            <a:endParaRPr lang="el-GR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8081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7.bin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13.bin"/><Relationship Id="rId4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8.bin"/><Relationship Id="rId4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9.bin"/><Relationship Id="rId4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11.bin"/><Relationship Id="rId4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12.bin"/><Relationship Id="rId4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29762985-D1B4-4C79-9EC1-9887985F2B7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27449452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135275" name="think-cell Slide" r:id="rId5" imgW="360" imgH="360" progId="">
              <p:embed/>
            </p:oleObj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62E0FA27-7B81-4A55-864F-C6D09564FD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l-GR" sz="40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326756"/>
            <a:ext cx="5312230" cy="870844"/>
          </a:xfrm>
        </p:spPr>
        <p:txBody>
          <a:bodyPr>
            <a:noAutofit/>
          </a:bodyPr>
          <a:lstStyle/>
          <a:p>
            <a:pPr algn="ctr"/>
            <a:r>
              <a:rPr lang="el-GR" sz="2800" b="1" dirty="0" smtClean="0">
                <a:solidFill>
                  <a:schemeClr val="bg1"/>
                </a:solidFill>
              </a:rPr>
              <a:t>Υπουργείο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l-GR" sz="2800" b="1" dirty="0" smtClean="0">
                <a:solidFill>
                  <a:schemeClr val="bg1"/>
                </a:solidFill>
              </a:rPr>
              <a:t>Ναυτιλίας </a:t>
            </a:r>
            <a:br>
              <a:rPr lang="el-GR" sz="2800" b="1" dirty="0" smtClean="0">
                <a:solidFill>
                  <a:schemeClr val="bg1"/>
                </a:solidFill>
              </a:rPr>
            </a:br>
            <a:r>
              <a:rPr lang="el-GR" sz="2800" b="1" dirty="0" smtClean="0">
                <a:solidFill>
                  <a:schemeClr val="bg1"/>
                </a:solidFill>
              </a:rPr>
              <a:t>και Νησιωτικής Πολιτικής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51086" y="609485"/>
            <a:ext cx="7831365" cy="3425486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l-GR" sz="2800" u="sng" dirty="0" smtClean="0">
                <a:solidFill>
                  <a:schemeClr val="accent1">
                    <a:lumMod val="50000"/>
                  </a:schemeClr>
                </a:solidFill>
                <a:ea typeface="+mj-ea"/>
              </a:rPr>
              <a:t>Σχέδιο Νόμου</a:t>
            </a:r>
          </a:p>
          <a:p>
            <a:pPr>
              <a:lnSpc>
                <a:spcPct val="130000"/>
              </a:lnSpc>
            </a:pPr>
            <a:r>
              <a:rPr lang="el-GR" sz="3600" b="1" dirty="0" smtClean="0">
                <a:solidFill>
                  <a:schemeClr val="accent1">
                    <a:lumMod val="50000"/>
                  </a:schemeClr>
                </a:solidFill>
                <a:ea typeface="+mj-ea"/>
              </a:rPr>
              <a:t>«</a:t>
            </a:r>
            <a:r>
              <a:rPr lang="el-GR" sz="4000" b="1" dirty="0" smtClean="0">
                <a:solidFill>
                  <a:schemeClr val="accent1">
                    <a:lumMod val="50000"/>
                  </a:schemeClr>
                </a:solidFill>
                <a:ea typeface="+mj-ea"/>
              </a:rPr>
              <a:t>Ολοκληρωμένη Θαλάσσια Πολιτική στο Νησιωτικό Χώρο και λοιπές διατάξεις</a:t>
            </a:r>
            <a:r>
              <a:rPr lang="el-GR" sz="3600" b="1" dirty="0" smtClean="0">
                <a:solidFill>
                  <a:schemeClr val="accent1">
                    <a:lumMod val="50000"/>
                  </a:schemeClr>
                </a:solidFill>
                <a:ea typeface="+mj-ea"/>
              </a:rPr>
              <a:t>»</a:t>
            </a:r>
          </a:p>
          <a:p>
            <a:pPr>
              <a:lnSpc>
                <a:spcPct val="130000"/>
              </a:lnSpc>
            </a:pPr>
            <a:endParaRPr lang="el-GR" sz="3600" b="1" dirty="0" smtClean="0">
              <a:solidFill>
                <a:schemeClr val="accent1">
                  <a:lumMod val="50000"/>
                </a:schemeClr>
              </a:solidFill>
              <a:ea typeface="+mj-ea"/>
            </a:endParaRPr>
          </a:p>
          <a:p>
            <a:pPr>
              <a:lnSpc>
                <a:spcPct val="130000"/>
              </a:lnSpc>
            </a:pPr>
            <a:endParaRPr lang="el-GR" sz="3600" b="1" dirty="0" smtClean="0">
              <a:solidFill>
                <a:schemeClr val="accent1">
                  <a:lumMod val="50000"/>
                </a:schemeClr>
              </a:solidFill>
              <a:ea typeface="+mj-ea"/>
            </a:endParaRPr>
          </a:p>
          <a:p>
            <a:pPr>
              <a:lnSpc>
                <a:spcPct val="130000"/>
              </a:lnSpc>
            </a:pPr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  <a:ea typeface="+mj-ea"/>
              </a:rPr>
              <a:t>10</a:t>
            </a:r>
            <a:r>
              <a:rPr lang="el-GR" sz="1800" b="1" dirty="0" smtClean="0">
                <a:solidFill>
                  <a:schemeClr val="accent1">
                    <a:lumMod val="50000"/>
                  </a:schemeClr>
                </a:solidFill>
                <a:ea typeface="+mj-ea"/>
              </a:rPr>
              <a:t>.</a:t>
            </a:r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  <a:ea typeface="+mj-ea"/>
              </a:rPr>
              <a:t>6</a:t>
            </a:r>
            <a:r>
              <a:rPr lang="el-GR" sz="1800" b="1" dirty="0" smtClean="0">
                <a:solidFill>
                  <a:schemeClr val="accent1">
                    <a:lumMod val="50000"/>
                  </a:schemeClr>
                </a:solidFill>
                <a:ea typeface="+mj-ea"/>
              </a:rPr>
              <a:t>.2020</a:t>
            </a:r>
            <a:r>
              <a:rPr lang="el-GR" sz="3600" b="1" dirty="0" smtClean="0">
                <a:solidFill>
                  <a:schemeClr val="accent1">
                    <a:lumMod val="50000"/>
                  </a:schemeClr>
                </a:solidFill>
                <a:ea typeface="+mj-ea"/>
              </a:rPr>
              <a:t> </a:t>
            </a:r>
            <a:endParaRPr lang="el-GR" sz="3600" b="1" dirty="0" smtClean="0">
              <a:solidFill>
                <a:schemeClr val="accent1">
                  <a:lumMod val="50000"/>
                </a:schemeClr>
              </a:solidFill>
              <a:ea typeface="+mj-ea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xmlns="" val="102077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1785256" y="1146629"/>
            <a:ext cx="10189029" cy="1451428"/>
          </a:xfrm>
          <a:prstGeom prst="rect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Ορθογώνιο"/>
          <p:cNvSpPr/>
          <p:nvPr/>
        </p:nvSpPr>
        <p:spPr>
          <a:xfrm>
            <a:off x="1792516" y="3904343"/>
            <a:ext cx="10189029" cy="1139326"/>
          </a:xfrm>
          <a:prstGeom prst="rect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50302275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217090" name="think-cell Slide" r:id="rId5" imgW="360" imgH="360" progId="">
              <p:embed/>
            </p:oleObj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xmlns="" id="{861AF4BC-991A-497D-B5E4-3E19966064B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el-GR" sz="3200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543827-C2B0-46E7-89AA-B56A23F9AC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ight Triangle 29"/>
          <p:cNvSpPr/>
          <p:nvPr/>
        </p:nvSpPr>
        <p:spPr>
          <a:xfrm>
            <a:off x="1206665" y="1345502"/>
            <a:ext cx="326457" cy="387403"/>
          </a:xfrm>
          <a:prstGeom prst="rtTriangle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ight Triangle 16"/>
          <p:cNvSpPr/>
          <p:nvPr/>
        </p:nvSpPr>
        <p:spPr>
          <a:xfrm>
            <a:off x="1202661" y="2707387"/>
            <a:ext cx="326457" cy="387403"/>
          </a:xfrm>
          <a:prstGeom prst="rtTriangle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Right Triangle 20"/>
          <p:cNvSpPr/>
          <p:nvPr/>
        </p:nvSpPr>
        <p:spPr>
          <a:xfrm>
            <a:off x="1192151" y="4071169"/>
            <a:ext cx="326457" cy="387403"/>
          </a:xfrm>
          <a:prstGeom prst="rtTriangle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1770735" y="1219200"/>
            <a:ext cx="10363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Ενισχύεται η έμπρακτη στήριξη των στελεχών του Λ.Σ.-ΕΛ.ΑΚΤ. από την πολιτεία με την </a:t>
            </a:r>
            <a:r>
              <a:rPr lang="el-GR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ενεργοποίηση της </a:t>
            </a:r>
            <a:r>
              <a:rPr lang="el-GR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διάταξης περί προκαταβολής των δικαστικών και δικηγορικών </a:t>
            </a:r>
            <a:r>
              <a:rPr lang="el-G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εξόδων </a:t>
            </a:r>
            <a:r>
              <a:rPr lang="el-G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που προκύπτουν  από ποινικές και αστικές υποθέσεις που άγονται στο δικαστήριο ως απόρροια της εκτέλεσης των διατεταγμένων καθηκόντων τους.  </a:t>
            </a:r>
          </a:p>
          <a:p>
            <a:endParaRPr lang="el-GR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Θεσμοθετούνται ως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ανεξάρτητες επιχειρησιακές μονάδες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οι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Δημόσιες Σχολές Εμπορικού Ναυτικού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οι Λιμενικές Αρχές, οι Πλοηγικοί Σταθμοί και οι Επισκευαστικές Βάσεις του ΛΣ, συμβάλλοντας στην αποκέντρωση, την ευελιξία και την αποτελεσματικότητα σύναψης δημοσίων συμβάσεων κατά τους όρους του 4412/2016 </a:t>
            </a: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l-G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Ρυθμίζεται σαφώς η </a:t>
            </a:r>
            <a:r>
              <a:rPr lang="el-GR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εξαίρεση από τη διαδικασία περιβαλλοντικών </a:t>
            </a:r>
            <a:r>
              <a:rPr lang="el-GR" b="1" u="sng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αδειοδοτήσεων</a:t>
            </a:r>
            <a:r>
              <a:rPr lang="el-GR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για έργα μείζονος εθνικής σημασίας αρμοδιότητας Λ.Σ.-ΕΛ.ΑΚΤ. που εξυπηρετούν σκοπούς Ασφάλειας, Επιτήρησης και Ελέγχου της θαλάσσιας κυκλοφορίας και της ασφάλειας ναυσιπλοΐας  </a:t>
            </a:r>
          </a:p>
          <a:p>
            <a:endParaRPr lang="el-GR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Πρόβλεψη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αύξησης στις οργανικές θέσεις του πολιτικού προσωπικού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του ΥΝΑΝΠ για κάλυψη των πρόσθετων αναγκών σε νευραλγικούς τομείς όπως της προώθησης ναυτιλιακών επενδύσεων, στον έλεγχο και επιθεώρηση πλοίων, της υποστήριξης του έργου των δημοσίων σχολών ναυτικής εκπαίδευσης</a:t>
            </a:r>
          </a:p>
          <a:p>
            <a:endParaRPr lang="el-GR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xmlns="" id="{92F86963-3D01-4284-B2F9-7F4FED227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562"/>
            <a:ext cx="10515600" cy="739775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rgbClr val="3462AB"/>
                </a:solidFill>
              </a:rPr>
              <a:t>Ρυθμίσεις – Λοιπές Διατάξεις (Β’ Μέρος)</a:t>
            </a:r>
            <a:endParaRPr lang="en-US" b="1" dirty="0">
              <a:solidFill>
                <a:srgbClr val="3462AB"/>
              </a:solidFill>
            </a:endParaRPr>
          </a:p>
        </p:txBody>
      </p:sp>
      <p:sp>
        <p:nvSpPr>
          <p:cNvPr id="10" name="Right Triangle 16"/>
          <p:cNvSpPr/>
          <p:nvPr/>
        </p:nvSpPr>
        <p:spPr>
          <a:xfrm>
            <a:off x="1209921" y="5196541"/>
            <a:ext cx="326457" cy="387403"/>
          </a:xfrm>
          <a:prstGeom prst="rtTriangle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629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342713" y="2850118"/>
            <a:ext cx="7524751" cy="6169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l-GR" sz="2800" b="1" dirty="0" smtClean="0">
                <a:solidFill>
                  <a:srgbClr val="3462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Σας ευχαριστώ! </a:t>
            </a:r>
            <a:endParaRPr lang="en-US" sz="2800" b="1" dirty="0">
              <a:solidFill>
                <a:srgbClr val="3462A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7365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66975" y="2876550"/>
            <a:ext cx="666750" cy="571500"/>
          </a:xfrm>
          <a:prstGeom prst="rect">
            <a:avLst/>
          </a:prstGeom>
          <a:solidFill>
            <a:srgbClr val="3462AB"/>
          </a:solidFill>
          <a:ln>
            <a:solidFill>
              <a:srgbClr val="3462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6123" y="2850118"/>
            <a:ext cx="7524751" cy="6169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l-GR" sz="2800" b="1" dirty="0" smtClean="0">
                <a:solidFill>
                  <a:srgbClr val="3462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 πλαίσιο σχεδιασμού…</a:t>
            </a:r>
            <a:endParaRPr lang="en-US" sz="2800" b="1" dirty="0">
              <a:solidFill>
                <a:srgbClr val="3462A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736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50302275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216066" name="think-cell Slide" r:id="rId5" imgW="360" imgH="360" progId="">
              <p:embed/>
            </p:oleObj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xmlns="" id="{861AF4BC-991A-497D-B5E4-3E19966064B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el-GR" sz="3200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543827-C2B0-46E7-89AA-B56A23F9AC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92F86963-3D01-4284-B2F9-7F4FED227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562"/>
            <a:ext cx="10515600" cy="739775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srgbClr val="3462AB"/>
                </a:solidFill>
              </a:rPr>
              <a:t>Το πλαίσιο που «επιβάλει» τη νομοθέτηση…</a:t>
            </a:r>
            <a:endParaRPr lang="en-US" b="1" dirty="0">
              <a:solidFill>
                <a:srgbClr val="3462AB"/>
              </a:solidFill>
            </a:endParaRPr>
          </a:p>
        </p:txBody>
      </p:sp>
      <p:sp>
        <p:nvSpPr>
          <p:cNvPr id="30" name="Right Triangle 29"/>
          <p:cNvSpPr/>
          <p:nvPr/>
        </p:nvSpPr>
        <p:spPr>
          <a:xfrm>
            <a:off x="930899" y="1316474"/>
            <a:ext cx="326457" cy="387403"/>
          </a:xfrm>
          <a:prstGeom prst="rtTriangle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ight Triangle 16"/>
          <p:cNvSpPr/>
          <p:nvPr/>
        </p:nvSpPr>
        <p:spPr>
          <a:xfrm>
            <a:off x="941409" y="2228425"/>
            <a:ext cx="326457" cy="387403"/>
          </a:xfrm>
          <a:prstGeom prst="rtTriangle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Right Triangle 20"/>
          <p:cNvSpPr/>
          <p:nvPr/>
        </p:nvSpPr>
        <p:spPr>
          <a:xfrm>
            <a:off x="945413" y="3243871"/>
            <a:ext cx="326457" cy="387403"/>
          </a:xfrm>
          <a:prstGeom prst="rtTriangle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1349829" y="1262742"/>
            <a:ext cx="1050834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Το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18,7%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της συνολικής επιφάνειας του εδάφους της χώρας μας αποτελείται από νησιά με πληθυσμό που αντιστοιχεί στο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15,1%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του συνολικού εγχώριου πληθυσμού. </a:t>
            </a: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Το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25% του ΑΕΠ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της χώρας, προέρχεται από δραστηριότητες που σχετίζονται με ναυτιλία, τουρισμό και το στοιχείο της «θάλασσας». Τα νησιά και ο παράκτιος χώρος της Ελλάδας, είναι το θεμέλιο της ελληνικής οικονομίας. </a:t>
            </a: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Μέχρι σήμερα, η θάλασσα και ο νησιωτικός χώρος ΔΕΝ αντιμετωπίσθηκαν ως πεδίο υιοθέτησης δημόσιας πολιτικής. </a:t>
            </a:r>
          </a:p>
          <a:p>
            <a:endParaRPr lang="el-GR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Η υιοθέτηση μίας ολοκληρωμένης θαλάσσιας πολιτικής στο νησιωτικό χώρο είναι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συνταγματική υποχρέωση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που πηγάζει από τα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άρθρα 101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παρ. 4 και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106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παρ. 1 του Συντάγματος.</a:t>
            </a:r>
          </a:p>
          <a:p>
            <a:endParaRPr lang="el-GR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Σε ευρωπαϊκό επίπεδο, στη Συνθήκη της «Λισσαβόνας» (Συνθήκη της ΕΕ) στα άρθρα 170 και 174, αναγνωρίστηκε η ανάγκη διάκρισης της αναπτυξιακής παρέμβασης σε ειδικές κατηγορίες χώρου, προκειμένου να διευκολυνθεί η εδραίωση συστήματος ανοιχτών και ανταγωνιστικών αγορών.</a:t>
            </a:r>
          </a:p>
          <a:p>
            <a:endParaRPr lang="el-GR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l-GR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ight Triangle 20"/>
          <p:cNvSpPr/>
          <p:nvPr/>
        </p:nvSpPr>
        <p:spPr>
          <a:xfrm>
            <a:off x="952673" y="4020373"/>
            <a:ext cx="326457" cy="387403"/>
          </a:xfrm>
          <a:prstGeom prst="rtTriangle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Right Triangle 20"/>
          <p:cNvSpPr/>
          <p:nvPr/>
        </p:nvSpPr>
        <p:spPr>
          <a:xfrm>
            <a:off x="1003475" y="4883959"/>
            <a:ext cx="326457" cy="387403"/>
          </a:xfrm>
          <a:prstGeom prst="rtTriangle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62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50302275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219138" name="think-cell Slide" r:id="rId5" imgW="360" imgH="360" progId="">
              <p:embed/>
            </p:oleObj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xmlns="" id="{861AF4BC-991A-497D-B5E4-3E19966064B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el-GR" sz="3200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543827-C2B0-46E7-89AA-B56A23F9AC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92F86963-3D01-4284-B2F9-7F4FED227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562"/>
            <a:ext cx="10515600" cy="739775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srgbClr val="3462AB"/>
                </a:solidFill>
              </a:rPr>
              <a:t>Το πλαίσιο που «επιβάλει» τη νομοθέτηση…</a:t>
            </a:r>
            <a:endParaRPr lang="en-US" b="1" dirty="0">
              <a:solidFill>
                <a:srgbClr val="3462AB"/>
              </a:solidFill>
            </a:endParaRPr>
          </a:p>
        </p:txBody>
      </p:sp>
      <p:sp>
        <p:nvSpPr>
          <p:cNvPr id="30" name="Right Triangle 29"/>
          <p:cNvSpPr/>
          <p:nvPr/>
        </p:nvSpPr>
        <p:spPr>
          <a:xfrm>
            <a:off x="930899" y="1316474"/>
            <a:ext cx="326457" cy="387403"/>
          </a:xfrm>
          <a:prstGeom prst="rtTriangle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ight Triangle 16"/>
          <p:cNvSpPr/>
          <p:nvPr/>
        </p:nvSpPr>
        <p:spPr>
          <a:xfrm>
            <a:off x="941409" y="2228425"/>
            <a:ext cx="326457" cy="387403"/>
          </a:xfrm>
          <a:prstGeom prst="rtTriangle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Right Triangle 20"/>
          <p:cNvSpPr/>
          <p:nvPr/>
        </p:nvSpPr>
        <p:spPr>
          <a:xfrm>
            <a:off x="945413" y="3243871"/>
            <a:ext cx="326457" cy="387403"/>
          </a:xfrm>
          <a:prstGeom prst="rtTriangle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1407885" y="1262742"/>
            <a:ext cx="1050834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Το τρίπτυχο «</a:t>
            </a:r>
            <a:r>
              <a:rPr lang="el-GR" b="1" u="sng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Νησιωτικότητα</a:t>
            </a:r>
            <a:r>
              <a:rPr lang="el-GR" b="1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- Θαλάσσια Οικονομία - Γαλάζια Ανάπτυξη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αποτελεί το δομικό στοιχείο της νέας Νησιωτικής Πολιτικής που πρέπει να αποκτήσει η χώρα και είναι έννοιες άρρηκτα συνδεδεμένες μεταξύ τους.</a:t>
            </a: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Ο ελληνικός θαλάσσιος χώρος του Αιγαίου, της Κρήτης και του Ιονίου στην Ανατολική Μεσόγειο, έχει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διεθνή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και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ευρωπαϊκό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χαρακτήρα ταυτόχρονα.</a:t>
            </a: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Η διατήρηση ενός οικονομικά και κοινωνικά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νησιωτικού ζωτικού χώρου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αποτελεί δικλείδα («ασπίδα»)  προστασίας εθνικών  κυριαρχικών δικαιωμάτων</a:t>
            </a:r>
          </a:p>
          <a:p>
            <a:endParaRPr lang="el-GR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Τα νησιά μας αντιμετωπίζουν ακόμη δυσκολίες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προσβασιμότητας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l-GR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προσπελασιμότητας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διασφάλισης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ελάχιστων «στρατηγικών» υποδομών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και παροχών</a:t>
            </a:r>
          </a:p>
          <a:p>
            <a:endParaRPr lang="el-GR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Η «Νέα Νησιωτική Πολιτική» και το νομοσχέδιο ορίζει: (α)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Προτεραιότητες, (β) Μέσα, (γ) Χρηματοδοτικά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Εργαλεία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και (δ)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Μηχανισμούς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αποτελεσματικής Διακυβέρνηση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και  συνδέει τη νησιωτική ανάπτυξη με την προώθηση της Θαλάσσιας Οικονομίας όπως ορίζεται από το εθνικό και 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ενωσιακό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δίκαιο.  </a:t>
            </a:r>
          </a:p>
          <a:p>
            <a:endParaRPr lang="el-GR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l-GR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ight Triangle 20"/>
          <p:cNvSpPr/>
          <p:nvPr/>
        </p:nvSpPr>
        <p:spPr>
          <a:xfrm>
            <a:off x="952673" y="4020373"/>
            <a:ext cx="326457" cy="387403"/>
          </a:xfrm>
          <a:prstGeom prst="rtTriangle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Right Triangle 20"/>
          <p:cNvSpPr/>
          <p:nvPr/>
        </p:nvSpPr>
        <p:spPr>
          <a:xfrm>
            <a:off x="1003475" y="4883959"/>
            <a:ext cx="326457" cy="387403"/>
          </a:xfrm>
          <a:prstGeom prst="rtTriangle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62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66975" y="2876550"/>
            <a:ext cx="666750" cy="571500"/>
          </a:xfrm>
          <a:prstGeom prst="rect">
            <a:avLst/>
          </a:prstGeom>
          <a:solidFill>
            <a:srgbClr val="3462AB"/>
          </a:solidFill>
          <a:ln>
            <a:solidFill>
              <a:srgbClr val="3462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6123" y="2850118"/>
            <a:ext cx="7524751" cy="6169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l-GR" sz="2800" b="1" dirty="0" smtClean="0">
                <a:solidFill>
                  <a:srgbClr val="3462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Βασικές Ρυθμίσεις – Τι νέο εισάγει…</a:t>
            </a:r>
            <a:endParaRPr lang="en-US" sz="2800" b="1" dirty="0">
              <a:solidFill>
                <a:srgbClr val="3462A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736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50302275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218114" name="think-cell Slide" r:id="rId5" imgW="360" imgH="360" progId="">
              <p:embed/>
            </p:oleObj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xmlns="" id="{861AF4BC-991A-497D-B5E4-3E19966064B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el-GR" sz="3200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543827-C2B0-46E7-89AA-B56A23F9AC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92F86963-3D01-4284-B2F9-7F4FED227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562"/>
            <a:ext cx="10515600" cy="739775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srgbClr val="3462AB"/>
                </a:solidFill>
              </a:rPr>
              <a:t>Βασικές Ρυθμίσεις | </a:t>
            </a:r>
            <a:r>
              <a:rPr lang="el-GR" dirty="0" smtClean="0">
                <a:solidFill>
                  <a:srgbClr val="3462AB"/>
                </a:solidFill>
              </a:rPr>
              <a:t>Σκοπός – Αντικείμενο – Άξονες </a:t>
            </a:r>
            <a:endParaRPr lang="el-GR" dirty="0"/>
          </a:p>
        </p:txBody>
      </p:sp>
      <p:sp>
        <p:nvSpPr>
          <p:cNvPr id="30" name="Right Triangle 29"/>
          <p:cNvSpPr/>
          <p:nvPr/>
        </p:nvSpPr>
        <p:spPr>
          <a:xfrm>
            <a:off x="1090553" y="1345502"/>
            <a:ext cx="326457" cy="387403"/>
          </a:xfrm>
          <a:prstGeom prst="rtTriangle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ight Triangle 16"/>
          <p:cNvSpPr/>
          <p:nvPr/>
        </p:nvSpPr>
        <p:spPr>
          <a:xfrm>
            <a:off x="1130091" y="2533219"/>
            <a:ext cx="326457" cy="387403"/>
          </a:xfrm>
          <a:prstGeom prst="rtTriangle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Right Triangle 20"/>
          <p:cNvSpPr/>
          <p:nvPr/>
        </p:nvSpPr>
        <p:spPr>
          <a:xfrm>
            <a:off x="1134098" y="3955042"/>
            <a:ext cx="326457" cy="387403"/>
          </a:xfrm>
          <a:prstGeom prst="rtTriangle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1553025" y="1161144"/>
            <a:ext cx="105083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Με το προτεινόμενο νομοσχέδιο προτείνεται:</a:t>
            </a:r>
          </a:p>
          <a:p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(α) η ουσιαστική </a:t>
            </a:r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ενεργοποίηση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του Κράτους,</a:t>
            </a:r>
          </a:p>
          <a:p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(β) η αναβάθμιση του </a:t>
            </a:r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εποπτικού ρόλου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του Υπ. Ναυτιλίας και Νησιωτικής Πολιτικής </a:t>
            </a:r>
          </a:p>
          <a:p>
            <a:endParaRPr lang="el-GR" sz="2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για την προώθηση: </a:t>
            </a: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του στόχου της </a:t>
            </a:r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«νησιωτικής συνοχής»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ιδίως στους τομείς πολιτικής που σχετίζονται με τις καθοριστικές αρμοδιότητες του</a:t>
            </a: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της συμπληρωματικότητας με τα συναρμόδια Υπουργεία.  </a:t>
            </a:r>
          </a:p>
          <a:p>
            <a:pPr>
              <a:buFont typeface="Wingdings" pitchFamily="2" charset="2"/>
              <a:buChar char="q"/>
            </a:pPr>
            <a:endParaRPr lang="el-GR" sz="2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sz="2000" b="1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Ειδικοί Αναπτυξιακοί Στόχοι που θα αποτελέσουν τη «ραχοκοκαλιά» της Στρατηγικής:</a:t>
            </a: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Λιμενική Πολιτική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Θαλάσσιοι Λιμένες και Ναυτιλιακές Υποδομές</a:t>
            </a: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Θαλάσσιες </a:t>
            </a:r>
            <a:r>
              <a:rPr lang="el-GR" sz="20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ενδομεταφορές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Ακτοπλοΐα </a:t>
            </a: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Νησιωτική ανταγωνιστικότητα και </a:t>
            </a:r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επιχειρηματικότητα </a:t>
            </a: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Θαλάσσια Επιτήρηση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και Στρατηγική </a:t>
            </a:r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Ασφάλειας στη Θάλασσα </a:t>
            </a: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Γαλάζια Επαγγέλματα – Απασχόληση και επενδύσεις στη </a:t>
            </a:r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Γαλάζια Οικονομία</a:t>
            </a: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Ψηφιακή Διακυβέρνηση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στα Νησιά </a:t>
            </a:r>
          </a:p>
          <a:p>
            <a:pPr>
              <a:buFont typeface="Wingdings" pitchFamily="2" charset="2"/>
              <a:buChar char="q"/>
            </a:pPr>
            <a:endParaRPr lang="el-GR" sz="2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l-GR" sz="20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629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1335313" y="2351313"/>
            <a:ext cx="10406743" cy="2496457"/>
          </a:xfrm>
          <a:prstGeom prst="rect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50302275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220162" name="think-cell Slide" r:id="rId5" imgW="360" imgH="360" progId="">
              <p:embed/>
            </p:oleObj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xmlns="" id="{861AF4BC-991A-497D-B5E4-3E19966064B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el-GR" sz="3200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543827-C2B0-46E7-89AA-B56A23F9AC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92F86963-3D01-4284-B2F9-7F4FED227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562"/>
            <a:ext cx="10515600" cy="739775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srgbClr val="3462AB"/>
                </a:solidFill>
              </a:rPr>
              <a:t>Βασικές Ρυθμίσεις | </a:t>
            </a:r>
            <a:r>
              <a:rPr lang="el-GR" dirty="0" smtClean="0">
                <a:solidFill>
                  <a:srgbClr val="3462AB"/>
                </a:solidFill>
              </a:rPr>
              <a:t>Τι νέο εισάγει…</a:t>
            </a:r>
            <a:endParaRPr lang="el-GR" dirty="0"/>
          </a:p>
        </p:txBody>
      </p:sp>
      <p:sp>
        <p:nvSpPr>
          <p:cNvPr id="30" name="Right Triangle 29"/>
          <p:cNvSpPr/>
          <p:nvPr/>
        </p:nvSpPr>
        <p:spPr>
          <a:xfrm>
            <a:off x="843815" y="1243904"/>
            <a:ext cx="326457" cy="387403"/>
          </a:xfrm>
          <a:prstGeom prst="rtTriangle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ight Triangle 16"/>
          <p:cNvSpPr/>
          <p:nvPr/>
        </p:nvSpPr>
        <p:spPr>
          <a:xfrm>
            <a:off x="868839" y="2475163"/>
            <a:ext cx="326457" cy="387403"/>
          </a:xfrm>
          <a:prstGeom prst="rtTriangle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Right Triangle 20"/>
          <p:cNvSpPr/>
          <p:nvPr/>
        </p:nvSpPr>
        <p:spPr>
          <a:xfrm>
            <a:off x="887357" y="4912981"/>
            <a:ext cx="326457" cy="387403"/>
          </a:xfrm>
          <a:prstGeom prst="rtTriangle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1378857" y="1161144"/>
            <a:ext cx="1042125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Θεσπίζεται η υποχρέωση </a:t>
            </a:r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κατάρτισης Εθνικής Στρατηγικής για την Ολοκληρωμένη Θαλάσσια Πολιτική στο </a:t>
            </a:r>
            <a:r>
              <a:rPr lang="el-GR" sz="20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Νησιωτικο</a:t>
            </a:r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χώρο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με συγκεκριμένους </a:t>
            </a:r>
            <a:r>
              <a:rPr lang="el-GR" sz="2000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δείκτες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και αναπτυξιακούς </a:t>
            </a:r>
            <a:r>
              <a:rPr lang="el-GR" sz="2000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στόχους 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-  με ορίζοντα 5ετίας </a:t>
            </a:r>
            <a:endParaRPr lang="el-GR" sz="2000" u="sng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just">
              <a:spcAft>
                <a:spcPts val="600"/>
              </a:spcAft>
            </a:pPr>
            <a:r>
              <a:rPr lang="el-G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Εισάγονται </a:t>
            </a:r>
            <a:r>
              <a:rPr lang="el-GR" sz="20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Καινοτόμα Εργαλεία Χρηματοδότησης</a:t>
            </a:r>
            <a:r>
              <a:rPr lang="el-GR" sz="2000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spcAft>
                <a:spcPts val="600"/>
              </a:spcAft>
            </a:pPr>
            <a:r>
              <a:rPr lang="el-G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(α) έργων δημοσίου χαρακτήρα («Πρόγραμμα </a:t>
            </a:r>
            <a:r>
              <a:rPr lang="el-GR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ΝΕΑΡΧΟΣ</a:t>
            </a:r>
            <a:r>
              <a:rPr lang="el-G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»),</a:t>
            </a:r>
          </a:p>
          <a:p>
            <a:pPr>
              <a:spcAft>
                <a:spcPts val="600"/>
              </a:spcAft>
            </a:pPr>
            <a:r>
              <a:rPr lang="el-G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(β) σχέδια αναδιάρθρωσης ή/ και συγκράτησης λειτουργικού κόστους νησιωτικής επιχειρηματικότητας («</a:t>
            </a:r>
            <a:r>
              <a:rPr lang="el-GR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Πρόγραμμα Χρηματοδότησης Νησιωτικής Επιχειρηματικότητας</a:t>
            </a:r>
            <a:r>
              <a:rPr lang="el-G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») και</a:t>
            </a:r>
          </a:p>
          <a:p>
            <a:pPr>
              <a:spcAft>
                <a:spcPts val="600"/>
              </a:spcAft>
            </a:pPr>
            <a:r>
              <a:rPr lang="el-G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(γ) δράσεων για την προώθηση της καινοτόμου επιχειρηματικότητας στους τομείς της Θαλάσσιας και της Γαλάζιας Οικονομίας – </a:t>
            </a:r>
            <a:r>
              <a:rPr lang="el-GR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Δημιουργία 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Fund of Fund</a:t>
            </a:r>
            <a:r>
              <a:rPr lang="el-GR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για 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Blue Economy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Θεσπίζεται η υποχρέωση σύνταξης </a:t>
            </a:r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Έκθεσης Αξιολόγησης Πολιτικών στο Νησιωτικό Χώρο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για την ετήσια αποτίμηση των πολιτικών και δράσεων στο νησιωτικό χώρο – Η «ρήτρα </a:t>
            </a:r>
            <a:r>
              <a:rPr lang="el-GR" sz="20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νησιωτικότητας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εφαρμόζεται στην πράξη</a:t>
            </a:r>
          </a:p>
          <a:p>
            <a:pPr algn="just"/>
            <a:endParaRPr lang="el-GR" sz="20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629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335314" y="2830286"/>
            <a:ext cx="10058400" cy="1451428"/>
          </a:xfrm>
          <a:prstGeom prst="rect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50302275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63930" name="think-cell Slide" r:id="rId5" imgW="360" imgH="360" progId="">
              <p:embed/>
            </p:oleObj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xmlns="" id="{861AF4BC-991A-497D-B5E4-3E19966064B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el-GR" sz="3200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543827-C2B0-46E7-89AA-B56A23F9AC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ight Triangle 29"/>
          <p:cNvSpPr/>
          <p:nvPr/>
        </p:nvSpPr>
        <p:spPr>
          <a:xfrm>
            <a:off x="843815" y="1418072"/>
            <a:ext cx="326457" cy="387403"/>
          </a:xfrm>
          <a:prstGeom prst="rtTriangle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ight Triangle 16"/>
          <p:cNvSpPr/>
          <p:nvPr/>
        </p:nvSpPr>
        <p:spPr>
          <a:xfrm>
            <a:off x="854325" y="2939611"/>
            <a:ext cx="326457" cy="387403"/>
          </a:xfrm>
          <a:prstGeom prst="rtTriangle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Right Triangle 20"/>
          <p:cNvSpPr/>
          <p:nvPr/>
        </p:nvSpPr>
        <p:spPr>
          <a:xfrm>
            <a:off x="858329" y="4492075"/>
            <a:ext cx="326457" cy="387403"/>
          </a:xfrm>
          <a:prstGeom prst="rtTriangle">
            <a:avLst/>
          </a:prstGeom>
          <a:solidFill>
            <a:srgbClr val="3462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1349829" y="1335312"/>
            <a:ext cx="982617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Προβλέπεται η σύσταση </a:t>
            </a:r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Εθνικού Μητρώου Φορέων Θαλάσσιας Οικονομίας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για την προώθηση της Εθνικής Στρατηγικής, και τη χαρτογράφηση και το συντονισμό των φορέων στα πεδία της θαλάσσιας οικονομίας και ανάπτυξης, της Γαλάζιας Οικονομίας και της </a:t>
            </a:r>
            <a:r>
              <a:rPr lang="el-GR" sz="20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νησιωτικότητας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el-G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Θεσπίζεται </a:t>
            </a:r>
            <a:r>
              <a:rPr lang="el-GR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Ειδικό Πρόγραμμα Θεσμικής Ενδυνάμωσης Φορέων της Θαλάσσιας Οικονομίας</a:t>
            </a:r>
            <a:r>
              <a:rPr lang="el-G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στο οποίο εντάσσονται δράσεις, μελέτες και ενέργειες για τη θεσμική ενδυνάμωση των φορέων της θαλάσσιας οικονομίας («Πρόγραμμα Θεσμικής Ενδυνάμωσης»).</a:t>
            </a:r>
          </a:p>
          <a:p>
            <a:pPr algn="just"/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Δημιουργείται </a:t>
            </a:r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Πλατφόρμα Ενιαίας Παρακολούθησης και Τεκμηρίωσης</a:t>
            </a: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στους τομείς της Εθνικής Στρατηγικής ως μηχανισμός παρακολούθησης και τεκμηρίωσης δεδομένων που συμβάλουν στη λήψη αποφάσεων ή/και τη διαχείριση γνώσης στα πεδία της Εθνικής Στρατηγικής.</a:t>
            </a:r>
          </a:p>
          <a:p>
            <a:pPr algn="just"/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endParaRPr lang="el-GR" sz="20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xmlns="" id="{92F86963-3D01-4284-B2F9-7F4FED227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562"/>
            <a:ext cx="10515600" cy="739775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srgbClr val="3462AB"/>
                </a:solidFill>
              </a:rPr>
              <a:t>Βασικές Ρυθμίσεις | </a:t>
            </a:r>
            <a:r>
              <a:rPr lang="el-GR" dirty="0" smtClean="0">
                <a:solidFill>
                  <a:srgbClr val="3462AB"/>
                </a:solidFill>
              </a:rPr>
              <a:t>Τι νέο εισάγει…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xmlns="" val="254629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66975" y="2876550"/>
            <a:ext cx="666750" cy="571500"/>
          </a:xfrm>
          <a:prstGeom prst="rect">
            <a:avLst/>
          </a:prstGeom>
          <a:solidFill>
            <a:srgbClr val="3462AB"/>
          </a:solidFill>
          <a:ln>
            <a:solidFill>
              <a:srgbClr val="3462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6123" y="2850118"/>
            <a:ext cx="7524751" cy="6169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l-GR" sz="2800" b="1" dirty="0" smtClean="0">
                <a:solidFill>
                  <a:srgbClr val="3462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Ρυθμίσεις – Λοιπές Διατάξεις (Β’ Μέρος)</a:t>
            </a:r>
            <a:endParaRPr lang="en-US" sz="2800" b="1" dirty="0">
              <a:solidFill>
                <a:srgbClr val="3462A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73656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46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bNumberIsYear val=&quot;0&quot;/&gt;&lt;m_strFormatTime&gt;%#m/%#d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d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yR8xTmHTBOMdux6p2maS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eFbEyrCQJ6lWZM0s0M7b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eFbEyrCQJ6lWZM0s0M7b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eFbEyrCQJ6lWZM0s0M7b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eFbEyrCQJ6lWZM0s0M7b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eFbEyrCQJ6lWZM0s0M7b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eFbEyrCQJ6lWZM0s0M7b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iCzR45tRzyvWgv8L4FTu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387</Words>
  <Application>Microsoft Office PowerPoint</Application>
  <PresentationFormat>Προσαρμογή</PresentationFormat>
  <Paragraphs>82</Paragraphs>
  <Slides>11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2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4" baseType="lpstr">
      <vt:lpstr>Office Theme</vt:lpstr>
      <vt:lpstr>1_Office Theme</vt:lpstr>
      <vt:lpstr>think-cell Slide</vt:lpstr>
      <vt:lpstr>Υπουργείο Ναυτιλίας  και Νησιωτικής Πολιτικής </vt:lpstr>
      <vt:lpstr>Διαφάνεια 2</vt:lpstr>
      <vt:lpstr>Το πλαίσιο που «επιβάλει» τη νομοθέτηση…</vt:lpstr>
      <vt:lpstr>Το πλαίσιο που «επιβάλει» τη νομοθέτηση…</vt:lpstr>
      <vt:lpstr>Διαφάνεια 5</vt:lpstr>
      <vt:lpstr>Βασικές Ρυθμίσεις | Σκοπός – Αντικείμενο – Άξονες </vt:lpstr>
      <vt:lpstr>Βασικές Ρυθμίσεις | Τι νέο εισάγει…</vt:lpstr>
      <vt:lpstr>Βασικές Ρυθμίσεις | Τι νέο εισάγει…</vt:lpstr>
      <vt:lpstr>Διαφάνεια 9</vt:lpstr>
      <vt:lpstr>Ρυθμίσεις – Λοιπές Διατάξεις (Β’ Μέρος)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2019-07-09T09:31:45Z</dcterms:created>
  <dcterms:modified xsi:type="dcterms:W3CDTF">2020-06-10T07:13:44Z</dcterms:modified>
</cp:coreProperties>
</file>