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diagrams/layout2.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69" r:id="rId3"/>
    <p:sldId id="270" r:id="rId4"/>
    <p:sldId id="271" r:id="rId5"/>
    <p:sldId id="272" r:id="rId6"/>
    <p:sldId id="257" r:id="rId7"/>
    <p:sldId id="258" r:id="rId8"/>
    <p:sldId id="259" r:id="rId9"/>
    <p:sldId id="260" r:id="rId10"/>
    <p:sldId id="261" r:id="rId11"/>
    <p:sldId id="262" r:id="rId12"/>
    <p:sldId id="268" r:id="rId13"/>
    <p:sldId id="264" r:id="rId14"/>
    <p:sldId id="263" r:id="rId15"/>
    <p:sldId id="265" r:id="rId16"/>
    <p:sldId id="266" r:id="rId17"/>
    <p:sldId id="267" r:id="rId18"/>
    <p:sldId id="273" r:id="rId19"/>
  </p:sldIdLst>
  <p:sldSz cx="9144000" cy="6858000" type="screen4x3"/>
  <p:notesSz cx="6794500" cy="9906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00"/>
  </p:clrMru>
</p:presentationPr>
</file>

<file path=ppt/tableStyles.xml><?xml version="1.0" encoding="utf-8"?>
<a:tblStyleLst xmlns:a="http://schemas.openxmlformats.org/drawingml/2006/main" def="{5C22544A-7EE6-4342-B048-85BDC9FD1C3A}">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50" autoAdjust="0"/>
  </p:normalViewPr>
  <p:slideViewPr>
    <p:cSldViewPr>
      <p:cViewPr>
        <p:scale>
          <a:sx n="100" d="100"/>
          <a:sy n="100" d="100"/>
        </p:scale>
        <p:origin x="-1944"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Book1.&#931;&#932;&#913;&#932;&#921;&#931;&#932;&#921;&#922;&#913;%20&#931;&#932;&#927;&#921;&#935;&#917;&#921;&#913;.GR.2018.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Book1.&#931;&#932;&#913;&#932;&#921;&#931;&#932;&#921;&#922;&#913;%20&#931;&#932;&#927;&#921;&#935;&#917;&#921;&#913;.GR.2018.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Book1.&#931;&#932;&#913;&#932;&#921;&#931;&#932;&#921;&#922;&#913;%20&#931;&#932;&#927;&#921;&#935;&#917;&#921;&#913;.GR.2018.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Book1.&#931;&#932;&#913;&#932;&#921;&#931;&#932;&#921;&#922;&#913;%20&#931;&#932;&#927;&#921;&#935;&#917;&#921;&#913;.GR.2018.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Book1.&#931;&#932;&#913;&#932;&#921;&#931;&#932;&#921;&#922;&#913;%20&#931;&#932;&#927;&#921;&#935;&#917;&#921;&#913;.GR.2018.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Book1.&#931;&#932;&#913;&#932;&#921;&#931;&#932;&#921;&#922;&#913;%20&#931;&#932;&#927;&#921;&#935;&#917;&#921;&#913;.GR.2018.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172.31.49.13\Users\Public\&#932;&#924;&#919;&#924;&#913;%20&#913;&#900;\&#913;&#929;&#935;&#917;&#921;&#927;%20&#916;&#928;&#920;&#928;%20&#913;&#900;\&#931;&#932;&#913;&#932;&#921;&#931;&#932;&#921;&#922;&#913;%20&#931;&#932;&#927;&#921;&#935;&#917;&#921;&#913;.1997_2017\Book1.&#931;&#932;&#913;&#932;&#921;&#931;&#932;&#921;&#922;&#913;%20&#931;&#932;&#927;&#921;&#935;&#917;&#921;&#913;.GR.2018.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000" b="0" i="0" u="none" strike="noStrike" baseline="0">
                <a:solidFill>
                  <a:srgbClr val="000000"/>
                </a:solidFill>
                <a:latin typeface="Arial"/>
                <a:ea typeface="Arial"/>
                <a:cs typeface="Arial"/>
              </a:defRPr>
            </a:pPr>
            <a:r>
              <a:rPr lang="el-GR" sz="1200" b="1" i="0" strike="noStrike">
                <a:solidFill>
                  <a:srgbClr val="000000"/>
                </a:solidFill>
                <a:latin typeface="Times New Roman"/>
                <a:cs typeface="Times New Roman"/>
              </a:rPr>
              <a:t>ΑΝΑΛΥΣΗ ΠΗΓΩΝ ΡΥΠΑΝΣΗΣ ΕΤΟΥΣ 2018</a:t>
            </a:r>
          </a:p>
        </c:rich>
      </c:tx>
      <c:layout>
        <c:manualLayout>
          <c:xMode val="edge"/>
          <c:yMode val="edge"/>
          <c:x val="0.22203579418344521"/>
          <c:y val="3.6330608537693015E-2"/>
        </c:manualLayout>
      </c:layout>
      <c:spPr>
        <a:noFill/>
        <a:ln w="25400">
          <a:noFill/>
        </a:ln>
      </c:spPr>
    </c:title>
    <c:view3D>
      <c:rotX val="44"/>
      <c:hPercent val="192"/>
      <c:depthPercent val="100"/>
      <c:rAngAx val="1"/>
    </c:view3D>
    <c:floor>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floor>
    <c:side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sideWall>
    <c:back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backWall>
    <c:plotArea>
      <c:layout>
        <c:manualLayout>
          <c:layoutTarget val="inner"/>
          <c:xMode val="edge"/>
          <c:yMode val="edge"/>
          <c:x val="0.18218675685673524"/>
          <c:y val="0.15168057671265192"/>
          <c:w val="0.79194630872483218"/>
          <c:h val="0.74387019950373601"/>
        </c:manualLayout>
      </c:layout>
      <c:bar3DChart>
        <c:barDir val="bar"/>
        <c:grouping val="stacked"/>
        <c:ser>
          <c:idx val="1"/>
          <c:order val="1"/>
          <c:spPr>
            <a:solidFill>
              <a:srgbClr val="FFC000"/>
            </a:solidFill>
            <a:ln w="12700">
              <a:solidFill>
                <a:srgbClr val="000000"/>
              </a:solidFill>
              <a:prstDash val="solid"/>
            </a:ln>
          </c:spPr>
          <c:cat>
            <c:multiLvlStrRef>
              <c:f>Sheet1!$A$1:$A$3</c:f>
            </c:multiLvlStrRef>
          </c:cat>
          <c:val>
            <c:numRef>
              <c:f>Sheet1!$B$1:$B$3</c:f>
            </c:numRef>
          </c:val>
        </c:ser>
        <c:ser>
          <c:idx val="0"/>
          <c:order val="0"/>
          <c:spPr>
            <a:solidFill>
              <a:srgbClr val="FF9900"/>
            </a:solidFill>
            <a:ln w="12700">
              <a:solidFill>
                <a:srgbClr val="000000"/>
              </a:solidFill>
              <a:prstDash val="solid"/>
            </a:ln>
          </c:spPr>
          <c:dLbls>
            <c:dLbl>
              <c:idx val="0"/>
              <c:layout>
                <c:manualLayout>
                  <c:x val="7.3663443076327018E-3"/>
                  <c:y val="-3.8616528087463291E-2"/>
                </c:manualLayout>
              </c:layout>
              <c:showVal val="1"/>
            </c:dLbl>
            <c:dLbl>
              <c:idx val="1"/>
              <c:layout>
                <c:manualLayout>
                  <c:x val="9.375187162007451E-3"/>
                  <c:y val="-3.9825425492176991E-2"/>
                </c:manualLayout>
              </c:layout>
              <c:showVal val="1"/>
            </c:dLbl>
            <c:dLbl>
              <c:idx val="2"/>
              <c:layout>
                <c:manualLayout>
                  <c:x val="1.6160580598566149E-2"/>
                  <c:y val="-2.7410728972230011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ΣΤΟΙΧΕΙΑ.GR.2018.xls]Sheet1'!$A$1:$A$3</c:f>
              <c:strCache>
                <c:ptCount val="3"/>
                <c:pt idx="0">
                  <c:v>Άλλες πηγές</c:v>
                </c:pt>
                <c:pt idx="1">
                  <c:v>Εγκαταστάσεις</c:v>
                </c:pt>
                <c:pt idx="2">
                  <c:v>Πλοία</c:v>
                </c:pt>
              </c:strCache>
            </c:strRef>
          </c:cat>
          <c:val>
            <c:numRef>
              <c:f>'[Book1.ΣΤΑΤΙΣΤΙΚΑ ΣΤΟΙΧΕΙΑ.GR.2018.xls]Sheet1'!$B$1:$B$3</c:f>
              <c:numCache>
                <c:formatCode>General</c:formatCode>
                <c:ptCount val="3"/>
                <c:pt idx="0">
                  <c:v>6</c:v>
                </c:pt>
                <c:pt idx="1">
                  <c:v>44</c:v>
                </c:pt>
                <c:pt idx="2">
                  <c:v>27</c:v>
                </c:pt>
              </c:numCache>
            </c:numRef>
          </c:val>
        </c:ser>
        <c:shape val="cylinder"/>
        <c:axId val="162099200"/>
        <c:axId val="162101120"/>
        <c:axId val="0"/>
      </c:bar3DChart>
      <c:catAx>
        <c:axId val="162099200"/>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62101120"/>
        <c:crosses val="autoZero"/>
        <c:auto val="1"/>
        <c:lblAlgn val="ctr"/>
        <c:lblOffset val="100"/>
        <c:tickLblSkip val="1"/>
        <c:tickMarkSkip val="1"/>
      </c:catAx>
      <c:valAx>
        <c:axId val="162101120"/>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162099200"/>
        <c:crosses val="autoZero"/>
        <c:crossBetween val="between"/>
      </c:valAx>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25400">
          <a:noFill/>
        </a:ln>
      </c:spPr>
    </c:plotArea>
    <c:plotVisOnly val="1"/>
    <c:dispBlanksAs val="gap"/>
  </c:chart>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000" b="0" i="0" u="none" strike="noStrike" baseline="0">
                <a:solidFill>
                  <a:srgbClr val="000000"/>
                </a:solidFill>
                <a:latin typeface="Arial"/>
                <a:ea typeface="Arial"/>
                <a:cs typeface="Arial"/>
              </a:defRPr>
            </a:pPr>
            <a:r>
              <a:rPr lang="el-GR" sz="1200" b="1" i="0" strike="noStrike">
                <a:solidFill>
                  <a:srgbClr val="000000"/>
                </a:solidFill>
                <a:latin typeface="Times New Roman"/>
                <a:cs typeface="Times New Roman"/>
              </a:rPr>
              <a:t>ΕΙΔΟΣ ΡΥΠΟΓΟΝΟΥ ΟΥΣΙΑΣ ΣΕ ΕΝΤΟΠΙΣΘΕΝΤΑ ΠΕΡΙΣΤΑΤΙΚΑ ΕΤΟΥΣ 2018</a:t>
            </a:r>
          </a:p>
        </c:rich>
      </c:tx>
      <c:layout>
        <c:manualLayout>
          <c:xMode val="edge"/>
          <c:yMode val="edge"/>
          <c:x val="0.18791946308724872"/>
          <c:y val="3.2697547683923786E-2"/>
        </c:manualLayout>
      </c:layout>
      <c:spPr>
        <a:noFill/>
        <a:ln w="25400">
          <a:noFill/>
        </a:ln>
      </c:spPr>
    </c:title>
    <c:view3D>
      <c:rotX val="44"/>
      <c:hPercent val="207"/>
      <c:depthPercent val="100"/>
      <c:rAngAx val="1"/>
    </c:view3D>
    <c:floor>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floor>
    <c:side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sideWall>
    <c:back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backWall>
    <c:plotArea>
      <c:layout>
        <c:manualLayout>
          <c:layoutTarget val="inner"/>
          <c:xMode val="edge"/>
          <c:yMode val="edge"/>
          <c:x val="0.17114093959731569"/>
          <c:y val="0.21253434271535307"/>
          <c:w val="0.80536912751677869"/>
          <c:h val="0.68664941492652598"/>
        </c:manualLayout>
      </c:layout>
      <c:bar3DChart>
        <c:barDir val="bar"/>
        <c:grouping val="clustered"/>
        <c:ser>
          <c:idx val="1"/>
          <c:order val="1"/>
          <c:spPr>
            <a:solidFill>
              <a:srgbClr val="FFC000"/>
            </a:solidFill>
            <a:ln w="12700">
              <a:solidFill>
                <a:srgbClr val="000000"/>
              </a:solidFill>
              <a:prstDash val="solid"/>
            </a:ln>
          </c:spPr>
          <c:cat>
            <c:multiLvlStrRef>
              <c:f>Sheet2!$A$1:$A$4</c:f>
            </c:multiLvlStrRef>
          </c:cat>
          <c:val>
            <c:numRef>
              <c:f>Sheet2!$B$1:$B$4</c:f>
            </c:numRef>
          </c:val>
        </c:ser>
        <c:ser>
          <c:idx val="0"/>
          <c:order val="0"/>
          <c:spPr>
            <a:solidFill>
              <a:srgbClr val="FF9900"/>
            </a:solidFill>
            <a:ln w="12700">
              <a:solidFill>
                <a:srgbClr val="000000"/>
              </a:solidFill>
              <a:prstDash val="solid"/>
            </a:ln>
          </c:spPr>
          <c:dLbls>
            <c:dLbl>
              <c:idx val="0"/>
              <c:layout>
                <c:manualLayout>
                  <c:x val="-4.1396360689813123E-2"/>
                  <c:y val="-3.0265861782359391E-2"/>
                </c:manualLayout>
              </c:layout>
              <c:showVal val="1"/>
            </c:dLbl>
            <c:dLbl>
              <c:idx val="1"/>
              <c:layout>
                <c:manualLayout>
                  <c:x val="-0.19505927530870718"/>
                  <c:y val="-1.4500203823295917E-2"/>
                </c:manualLayout>
              </c:layout>
              <c:showVal val="1"/>
            </c:dLbl>
            <c:dLbl>
              <c:idx val="2"/>
              <c:layout>
                <c:manualLayout>
                  <c:x val="-0.12266060702143794"/>
                  <c:y val="-2.3257310819798756E-2"/>
                </c:manualLayout>
              </c:layout>
              <c:showVal val="1"/>
            </c:dLbl>
            <c:dLbl>
              <c:idx val="3"/>
              <c:layout>
                <c:manualLayout>
                  <c:x val="-0.23757402807870487"/>
                  <c:y val="-1.566593004212348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ΣΤΟΙΧΕΙΑ.GR.2018.xls]Sheet2'!$A$1:$A$4</c:f>
              <c:strCache>
                <c:ptCount val="4"/>
                <c:pt idx="0">
                  <c:v>Απορρίμματα</c:v>
                </c:pt>
                <c:pt idx="1">
                  <c:v>Πετρελαιοειδή</c:v>
                </c:pt>
                <c:pt idx="2">
                  <c:v>Απόβλητα</c:v>
                </c:pt>
                <c:pt idx="3">
                  <c:v>Λύματα</c:v>
                </c:pt>
              </c:strCache>
            </c:strRef>
          </c:cat>
          <c:val>
            <c:numRef>
              <c:f>'[Book1.ΣΤΑΤΙΣΤΙΚΑ ΣΤΟΙΧΕΙΑ.GR.2018.xls]Sheet2'!$B$1:$B$4</c:f>
              <c:numCache>
                <c:formatCode>General</c:formatCode>
                <c:ptCount val="4"/>
                <c:pt idx="0">
                  <c:v>0</c:v>
                </c:pt>
                <c:pt idx="1">
                  <c:v>28</c:v>
                </c:pt>
                <c:pt idx="2">
                  <c:v>21</c:v>
                </c:pt>
                <c:pt idx="3">
                  <c:v>28</c:v>
                </c:pt>
              </c:numCache>
            </c:numRef>
          </c:val>
        </c:ser>
        <c:shape val="cylinder"/>
        <c:axId val="48943104"/>
        <c:axId val="48944640"/>
        <c:axId val="0"/>
      </c:bar3DChart>
      <c:catAx>
        <c:axId val="48943104"/>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8944640"/>
        <c:crosses val="autoZero"/>
        <c:auto val="1"/>
        <c:lblAlgn val="ctr"/>
        <c:lblOffset val="100"/>
        <c:tickLblSkip val="1"/>
        <c:tickMarkSkip val="1"/>
      </c:catAx>
      <c:valAx>
        <c:axId val="48944640"/>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8943104"/>
        <c:crosses val="autoZero"/>
        <c:crossBetween val="between"/>
      </c:valAx>
      <c:spPr>
        <a:noFill/>
        <a:ln w="25400">
          <a:noFill/>
        </a:ln>
      </c:spPr>
    </c:plotArea>
    <c:plotVisOnly val="1"/>
    <c:dispBlanksAs val="gap"/>
  </c:chart>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000" b="0" i="0" u="none" strike="noStrike" baseline="0">
                <a:solidFill>
                  <a:srgbClr val="000000"/>
                </a:solidFill>
                <a:latin typeface="Arial"/>
                <a:ea typeface="Arial"/>
                <a:cs typeface="Arial"/>
              </a:defRPr>
            </a:pPr>
            <a:r>
              <a:rPr lang="el-GR" sz="1200" b="1" i="0" strike="noStrike" dirty="0">
                <a:solidFill>
                  <a:srgbClr val="000000"/>
                </a:solidFill>
                <a:latin typeface="Times New Roman"/>
                <a:cs typeface="Times New Roman"/>
              </a:rPr>
              <a:t>ΑΡΙΘΜΟΣ </a:t>
            </a:r>
            <a:r>
              <a:rPr lang="el-GR" sz="1200" b="1" i="0" strike="noStrike" dirty="0" smtClean="0">
                <a:solidFill>
                  <a:srgbClr val="000000"/>
                </a:solidFill>
                <a:latin typeface="Times New Roman"/>
                <a:cs typeface="Times New Roman"/>
              </a:rPr>
              <a:t> ΔΙΟΙΚΗΤΙΚΩΝ ΑΠΟΦΑΣΕΩΝ ΣΕ ΘΕΜΑΤΑ ΠΘΑΠ ΕΤΟΥΣ 2018</a:t>
            </a:r>
            <a:endParaRPr lang="el-GR" sz="1200" b="1" i="0" strike="noStrike" dirty="0">
              <a:solidFill>
                <a:srgbClr val="000000"/>
              </a:solidFill>
              <a:latin typeface="Times New Roman"/>
              <a:cs typeface="Times New Roman"/>
            </a:endParaRPr>
          </a:p>
        </c:rich>
      </c:tx>
      <c:layout>
        <c:manualLayout>
          <c:xMode val="edge"/>
          <c:yMode val="edge"/>
          <c:x val="0.14306166664789224"/>
          <c:y val="3.2697547683923786E-2"/>
        </c:manualLayout>
      </c:layout>
      <c:spPr>
        <a:noFill/>
        <a:ln w="25400">
          <a:noFill/>
        </a:ln>
      </c:spPr>
    </c:title>
    <c:view3D>
      <c:rotX val="44"/>
      <c:hPercent val="245"/>
      <c:depthPercent val="100"/>
      <c:rAngAx val="1"/>
    </c:view3D>
    <c:floor>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floor>
    <c:side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sideWall>
    <c:back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backWall>
    <c:plotArea>
      <c:layout>
        <c:manualLayout>
          <c:layoutTarget val="inner"/>
          <c:xMode val="edge"/>
          <c:yMode val="edge"/>
          <c:x val="7.7253326813593731E-2"/>
          <c:y val="0.21253434271535307"/>
          <c:w val="0.90271942998847454"/>
          <c:h val="0.68664941492652598"/>
        </c:manualLayout>
      </c:layout>
      <c:bar3DChart>
        <c:barDir val="bar"/>
        <c:grouping val="clustered"/>
        <c:ser>
          <c:idx val="1"/>
          <c:order val="1"/>
          <c:spPr>
            <a:solidFill>
              <a:srgbClr val="FF9900"/>
            </a:solidFill>
            <a:ln w="12700">
              <a:solidFill>
                <a:srgbClr val="000000"/>
              </a:solidFill>
              <a:prstDash val="solid"/>
            </a:ln>
          </c:spPr>
          <c:cat>
            <c:multiLvlStrRef>
              <c:f>Sheet4!$A$1:$A$3</c:f>
            </c:multiLvlStrRef>
          </c:cat>
          <c:val>
            <c:numRef>
              <c:f>Sheet4!$B$1:$B$3</c:f>
            </c:numRef>
          </c:val>
        </c:ser>
        <c:ser>
          <c:idx val="2"/>
          <c:order val="2"/>
          <c:spPr>
            <a:solidFill>
              <a:srgbClr val="FF9900"/>
            </a:solidFill>
            <a:ln w="12700">
              <a:solidFill>
                <a:srgbClr val="000000"/>
              </a:solidFill>
              <a:prstDash val="solid"/>
            </a:ln>
          </c:spPr>
          <c:cat>
            <c:multiLvlStrRef>
              <c:f>'[GR. 2016.xls]Sheet4'!$A$1:$A$3</c:f>
            </c:multiLvlStrRef>
          </c:cat>
          <c:val>
            <c:numRef>
              <c:f>'[GR. 2016.xls]Sheet4'!$B$1:$B$3</c:f>
            </c:numRef>
          </c:val>
        </c:ser>
        <c:ser>
          <c:idx val="3"/>
          <c:order val="3"/>
          <c:spPr>
            <a:solidFill>
              <a:srgbClr val="FFC000"/>
            </a:solidFill>
            <a:ln w="12700">
              <a:solidFill>
                <a:srgbClr val="000000"/>
              </a:solidFill>
              <a:prstDash val="solid"/>
            </a:ln>
          </c:spPr>
          <c:cat>
            <c:multiLvlStrRef>
              <c:f>'[GR. 2016.xls]Sheet4'!$A$1:$A$3</c:f>
            </c:multiLvlStrRef>
          </c:cat>
          <c:val>
            <c:numRef>
              <c:f>'[GR. 2016.xls]Sheet4'!$B$1:$B$3</c:f>
            </c:numRef>
          </c:val>
        </c:ser>
        <c:ser>
          <c:idx val="0"/>
          <c:order val="0"/>
          <c:spPr>
            <a:solidFill>
              <a:srgbClr val="FF9900"/>
            </a:solidFill>
            <a:ln w="12700">
              <a:solidFill>
                <a:srgbClr val="000000"/>
              </a:solidFill>
              <a:prstDash val="solid"/>
            </a:ln>
          </c:spPr>
          <c:dLbls>
            <c:dLbl>
              <c:idx val="0"/>
              <c:layout>
                <c:manualLayout>
                  <c:x val="-5.3483281313080597E-2"/>
                  <c:y val="-4.1664855515460848E-2"/>
                </c:manualLayout>
              </c:layout>
              <c:showVal val="1"/>
            </c:dLbl>
            <c:dLbl>
              <c:idx val="1"/>
              <c:layout>
                <c:manualLayout>
                  <c:x val="-9.0976460560455719E-2"/>
                  <c:y val="-1.5214229011564297E-2"/>
                </c:manualLayout>
              </c:layout>
              <c:showVal val="1"/>
            </c:dLbl>
            <c:dLbl>
              <c:idx val="2"/>
              <c:layout>
                <c:manualLayout>
                  <c:x val="-9.2292926903450367E-2"/>
                  <c:y val="-1.8735723429666631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ΣΤΟΙΧΕΙΑ.GR.2018.xls]Sheet4'!$A$1:$A$3</c:f>
              <c:strCache>
                <c:ptCount val="3"/>
                <c:pt idx="1">
                  <c:v>Λ/Χ</c:v>
                </c:pt>
                <c:pt idx="2">
                  <c:v>Κ.Λ/Χ</c:v>
                </c:pt>
              </c:strCache>
            </c:strRef>
          </c:cat>
          <c:val>
            <c:numRef>
              <c:f>'[Book1.ΣΤΑΤΙΣΤΙΚΑ ΣΤΟΙΧΕΙΑ.GR.2018.xls]Sheet4'!$B$1:$B$3</c:f>
              <c:numCache>
                <c:formatCode>General</c:formatCode>
                <c:ptCount val="3"/>
                <c:pt idx="1">
                  <c:v>46</c:v>
                </c:pt>
                <c:pt idx="2">
                  <c:v>84</c:v>
                </c:pt>
              </c:numCache>
            </c:numRef>
          </c:val>
        </c:ser>
        <c:shape val="cylinder"/>
        <c:axId val="49165440"/>
        <c:axId val="49166976"/>
        <c:axId val="0"/>
      </c:bar3DChart>
      <c:catAx>
        <c:axId val="49165440"/>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9166976"/>
        <c:crosses val="autoZero"/>
        <c:auto val="1"/>
        <c:lblAlgn val="ctr"/>
        <c:lblOffset val="100"/>
        <c:tickLblSkip val="1"/>
        <c:tickMarkSkip val="1"/>
      </c:catAx>
      <c:valAx>
        <c:axId val="49166976"/>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9165440"/>
        <c:crosses val="autoZero"/>
        <c:crossBetween val="between"/>
      </c:valAx>
      <c:spPr>
        <a:noFill/>
        <a:ln w="25400">
          <a:noFill/>
        </a:ln>
      </c:spPr>
    </c:plotArea>
    <c:plotVisOnly val="1"/>
    <c:dispBlanksAs val="gap"/>
  </c:chart>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smtClean="0"/>
              <a:t>ΑΝΑΛΥΣΗ ΑΠΟΦΑΣΕΩΝ ΠΡΟΣΤΙΜΩΝ ΜΕ ΒΑΣΗ ΤΗΝ ΠΗΓΗ ΡΥΠΑΝΣΗΣ ΕΤΟΥΣ 2018</a:t>
            </a:r>
            <a:endParaRPr lang="el-GR" dirty="0"/>
          </a:p>
        </c:rich>
      </c:tx>
      <c:layout>
        <c:manualLayout>
          <c:xMode val="edge"/>
          <c:yMode val="edge"/>
          <c:x val="0.14658691268741636"/>
          <c:y val="2.906448683015438E-2"/>
        </c:manualLayout>
      </c:layout>
      <c:spPr>
        <a:noFill/>
        <a:ln w="25400">
          <a:noFill/>
        </a:ln>
      </c:spPr>
    </c:title>
    <c:view3D>
      <c:rotX val="44"/>
      <c:hPercent val="227"/>
      <c:depthPercent val="100"/>
      <c:rAngAx val="1"/>
    </c:view3D>
    <c:floor>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floor>
    <c:side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sideWall>
    <c:back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backWall>
    <c:plotArea>
      <c:layout>
        <c:manualLayout>
          <c:layoutTarget val="inner"/>
          <c:xMode val="edge"/>
          <c:yMode val="edge"/>
          <c:x val="0.23891306625685446"/>
          <c:y val="0.15531355813814254"/>
          <c:w val="0.74105969054521625"/>
          <c:h val="0.74387019950373801"/>
        </c:manualLayout>
      </c:layout>
      <c:bar3DChart>
        <c:barDir val="bar"/>
        <c:grouping val="clustered"/>
        <c:ser>
          <c:idx val="0"/>
          <c:order val="1"/>
          <c:spPr>
            <a:solidFill>
              <a:srgbClr val="FFC000"/>
            </a:solidFill>
            <a:ln w="12700">
              <a:solidFill>
                <a:srgbClr val="000000"/>
              </a:solidFill>
              <a:prstDash val="solid"/>
            </a:ln>
          </c:spPr>
          <c:cat>
            <c:multiLvlStrRef>
              <c:f>Sheet3!$A$1:$A$3</c:f>
            </c:multiLvlStrRef>
          </c:cat>
          <c:val>
            <c:numRef>
              <c:f>Sheet3!$B$1:$B$3</c:f>
            </c:numRef>
          </c:val>
        </c:ser>
        <c:ser>
          <c:idx val="2"/>
          <c:order val="2"/>
          <c:spPr>
            <a:solidFill>
              <a:srgbClr val="FFC000"/>
            </a:solidFill>
            <a:ln w="12700">
              <a:solidFill>
                <a:srgbClr val="000000"/>
              </a:solidFill>
              <a:prstDash val="solid"/>
            </a:ln>
          </c:spPr>
          <c:cat>
            <c:multiLvlStrRef>
              <c:f>'[GR. 2016.xls]Sheet3'!$A$1:$A$3</c:f>
            </c:multiLvlStrRef>
          </c:cat>
          <c:val>
            <c:numRef>
              <c:f>'[GR. 2016.xls]Sheet3'!$B$1:$B$3</c:f>
            </c:numRef>
          </c:val>
        </c:ser>
        <c:ser>
          <c:idx val="1"/>
          <c:order val="0"/>
          <c:spPr>
            <a:solidFill>
              <a:srgbClr val="FF9900"/>
            </a:solidFill>
            <a:ln w="12700">
              <a:solidFill>
                <a:srgbClr val="000000"/>
              </a:solidFill>
              <a:prstDash val="solid"/>
            </a:ln>
          </c:spPr>
          <c:dLbls>
            <c:dLbl>
              <c:idx val="0"/>
              <c:layout>
                <c:manualLayout>
                  <c:x val="-0.10791094180219374"/>
                  <c:y val="-1.1542014915569613E-2"/>
                </c:manualLayout>
              </c:layout>
              <c:showVal val="1"/>
            </c:dLbl>
            <c:dLbl>
              <c:idx val="1"/>
              <c:layout>
                <c:manualLayout>
                  <c:x val="7.6299475441107085E-3"/>
                  <c:y val="-2.1798365122615827E-2"/>
                </c:manualLayout>
              </c:layout>
              <c:showVal val="1"/>
            </c:dLbl>
            <c:txPr>
              <a:bodyPr/>
              <a:lstStyle/>
              <a:p>
                <a:pPr>
                  <a:defRPr b="1"/>
                </a:pPr>
                <a:endParaRPr lang="el-GR"/>
              </a:p>
            </c:txPr>
            <c:showVal val="1"/>
          </c:dLbls>
          <c:cat>
            <c:strRef>
              <c:f>'[Book1.ΣΤΑΤΙΣΤΙΚΑ ΣΤΟΙΧΕΙΑ.GR.2018.xls]Sheet5'!$A$1:$A$2</c:f>
              <c:strCache>
                <c:ptCount val="2"/>
                <c:pt idx="0">
                  <c:v>Αποφάσεις σε πλοία</c:v>
                </c:pt>
                <c:pt idx="1">
                  <c:v>Αποφάσεις σε εγκαταστάσεις και άλλες χερσαίες πηγές</c:v>
                </c:pt>
              </c:strCache>
            </c:strRef>
          </c:cat>
          <c:val>
            <c:numRef>
              <c:f>'[Book1.ΣΤΑΤΙΣΤΙΚΑ ΣΤΟΙΧΕΙΑ.GR.2018.xls]Sheet5'!$B$1:$B$2</c:f>
              <c:numCache>
                <c:formatCode>#,##0</c:formatCode>
                <c:ptCount val="2"/>
                <c:pt idx="0">
                  <c:v>27</c:v>
                </c:pt>
                <c:pt idx="1">
                  <c:v>50</c:v>
                </c:pt>
              </c:numCache>
            </c:numRef>
          </c:val>
        </c:ser>
        <c:shape val="cylinder"/>
        <c:axId val="49198208"/>
        <c:axId val="49199744"/>
        <c:axId val="0"/>
      </c:bar3DChart>
      <c:catAx>
        <c:axId val="4919820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9199744"/>
        <c:crosses val="autoZero"/>
        <c:auto val="1"/>
        <c:lblAlgn val="ctr"/>
        <c:lblOffset val="100"/>
        <c:tickLblSkip val="1"/>
        <c:tickMarkSkip val="1"/>
      </c:catAx>
      <c:valAx>
        <c:axId val="49199744"/>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9198208"/>
        <c:crosses val="autoZero"/>
        <c:crossBetween val="between"/>
      </c:valAx>
      <c:spPr>
        <a:noFill/>
        <a:ln w="25400">
          <a:noFill/>
        </a:ln>
      </c:spPr>
    </c:plotArea>
    <c:plotVisOnly val="1"/>
    <c:dispBlanksAs val="gap"/>
  </c:chart>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ΥΨΟΣ </a:t>
            </a:r>
            <a:r>
              <a:rPr lang="el-GR" dirty="0" smtClean="0"/>
              <a:t>ΠΡΟΣΤΙΜΩΝ ΕΠΙΒΛΗΘΕΝΤΩΝΑΠΟΦΑΣΕΩΝ ΜΕ ΒΑΣΗ ΤΗΝ ΠΡΟΕΛΕΥΣΗ ΤΗΣ ΡΥΠΑΝΣΗΣ ΕΤΟΥΣ 2018</a:t>
            </a:r>
            <a:endParaRPr lang="el-GR" dirty="0"/>
          </a:p>
        </c:rich>
      </c:tx>
      <c:layout>
        <c:manualLayout>
          <c:xMode val="edge"/>
          <c:yMode val="edge"/>
          <c:x val="0.14658691268741636"/>
          <c:y val="2.906448683015438E-2"/>
        </c:manualLayout>
      </c:layout>
      <c:spPr>
        <a:noFill/>
        <a:ln w="25400">
          <a:noFill/>
        </a:ln>
      </c:spPr>
    </c:title>
    <c:view3D>
      <c:rotX val="44"/>
      <c:hPercent val="227"/>
      <c:depthPercent val="100"/>
      <c:rAngAx val="1"/>
    </c:view3D>
    <c:floor>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floor>
    <c:side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sideWall>
    <c:back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backWall>
    <c:plotArea>
      <c:layout>
        <c:manualLayout>
          <c:layoutTarget val="inner"/>
          <c:xMode val="edge"/>
          <c:yMode val="edge"/>
          <c:x val="0.23891306625685446"/>
          <c:y val="0.15531355813814254"/>
          <c:w val="0.74105969054521625"/>
          <c:h val="0.74387019950373801"/>
        </c:manualLayout>
      </c:layout>
      <c:bar3DChart>
        <c:barDir val="bar"/>
        <c:grouping val="clustered"/>
        <c:ser>
          <c:idx val="0"/>
          <c:order val="1"/>
          <c:spPr>
            <a:solidFill>
              <a:schemeClr val="bg1">
                <a:lumMod val="85000"/>
              </a:schemeClr>
            </a:solidFill>
            <a:ln w="12700">
              <a:solidFill>
                <a:srgbClr val="000000"/>
              </a:solidFill>
              <a:prstDash val="solid"/>
            </a:ln>
          </c:spPr>
          <c:cat>
            <c:multiLvlStrRef>
              <c:f>Sheet5!$A$1:$A$2</c:f>
            </c:multiLvlStrRef>
          </c:cat>
          <c:val>
            <c:numRef>
              <c:f>Sheet5!$B$1:$B$2</c:f>
            </c:numRef>
          </c:val>
        </c:ser>
        <c:ser>
          <c:idx val="2"/>
          <c:order val="2"/>
          <c:spPr>
            <a:solidFill>
              <a:srgbClr val="FFC000"/>
            </a:solidFill>
            <a:ln w="12700">
              <a:solidFill>
                <a:srgbClr val="000000"/>
              </a:solidFill>
              <a:prstDash val="solid"/>
            </a:ln>
          </c:spPr>
          <c:cat>
            <c:multiLvlStrRef>
              <c:f>'[Book1.ΣΤΑΤΙΣΤΙΚΑ ΣΤΟΙΧΕΙΑ.GR.2016.xls]Sheet5'!$A$1:$A$2</c:f>
            </c:multiLvlStrRef>
          </c:cat>
          <c:val>
            <c:numRef>
              <c:f>'[Book1.ΣΤΑΤΙΣΤΙΚΑ ΣΤΟΙΧΕΙΑ.GR.2016.xls]Sheet5'!$B$1:$B$2</c:f>
            </c:numRef>
          </c:val>
        </c:ser>
        <c:ser>
          <c:idx val="1"/>
          <c:order val="0"/>
          <c:spPr>
            <a:solidFill>
              <a:srgbClr val="FF9900"/>
            </a:solidFill>
            <a:ln w="12700">
              <a:solidFill>
                <a:srgbClr val="000000"/>
              </a:solidFill>
              <a:prstDash val="solid"/>
            </a:ln>
          </c:spPr>
          <c:dLbls>
            <c:dLbl>
              <c:idx val="0"/>
              <c:layout>
                <c:manualLayout>
                  <c:x val="-0.16785884597043396"/>
                  <c:y val="-2.1798365122615827E-2"/>
                </c:manualLayout>
              </c:layout>
              <c:showVal val="1"/>
            </c:dLbl>
            <c:dLbl>
              <c:idx val="1"/>
              <c:layout>
                <c:manualLayout>
                  <c:x val="7.6299475441107085E-3"/>
                  <c:y val="-2.1798365122615827E-2"/>
                </c:manualLayout>
              </c:layout>
              <c:showVal val="1"/>
            </c:dLbl>
            <c:txPr>
              <a:bodyPr/>
              <a:lstStyle/>
              <a:p>
                <a:pPr>
                  <a:defRPr b="1"/>
                </a:pPr>
                <a:endParaRPr lang="el-GR"/>
              </a:p>
            </c:txPr>
            <c:showVal val="1"/>
          </c:dLbls>
          <c:cat>
            <c:strRef>
              <c:f>'[Book1.ΣΤΑΤΙΣΤΙΚΑ ΣΤΟΙΧΕΙΑ.GR.2018.xls]Sheet5'!$A$1:$A$2</c:f>
              <c:strCache>
                <c:ptCount val="2"/>
                <c:pt idx="0">
                  <c:v>Αποφάσεις σε πλοία</c:v>
                </c:pt>
                <c:pt idx="1">
                  <c:v>Αποφάσεις σε εγκαταστάσεις και άλλες χερσαίες πηγές</c:v>
                </c:pt>
              </c:strCache>
            </c:strRef>
          </c:cat>
          <c:val>
            <c:numRef>
              <c:f>'[Book1.ΣΤΑΤΙΣΤΙΚΑ ΣΤΟΙΧΕΙΑ.GR.2018.xls]Sheet5'!$B$1:$B$2</c:f>
              <c:numCache>
                <c:formatCode>#,##0</c:formatCode>
                <c:ptCount val="2"/>
                <c:pt idx="0">
                  <c:v>1826600</c:v>
                </c:pt>
                <c:pt idx="1">
                  <c:v>77100</c:v>
                </c:pt>
              </c:numCache>
            </c:numRef>
          </c:val>
        </c:ser>
        <c:shape val="cylinder"/>
        <c:axId val="49232128"/>
        <c:axId val="49246208"/>
        <c:axId val="0"/>
      </c:bar3DChart>
      <c:catAx>
        <c:axId val="4923212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9246208"/>
        <c:crosses val="autoZero"/>
        <c:auto val="1"/>
        <c:lblAlgn val="ctr"/>
        <c:lblOffset val="100"/>
        <c:tickLblSkip val="1"/>
        <c:tickMarkSkip val="1"/>
      </c:catAx>
      <c:valAx>
        <c:axId val="49246208"/>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9232128"/>
        <c:crosses val="autoZero"/>
        <c:crossBetween val="between"/>
      </c:valAx>
      <c:spPr>
        <a:noFill/>
        <a:ln w="25400">
          <a:noFill/>
        </a:ln>
      </c:spPr>
    </c:plotArea>
    <c:plotVisOnly val="1"/>
    <c:dispBlanksAs val="gap"/>
  </c:chart>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ΑΝΑΛΥΣΗ ΑΠΟΦΑΣΕΩΝ ΔΙΟΙΚΗΤΙΚΩΝ ΚΥΡΩΣΕΩΝ </a:t>
            </a:r>
            <a:r>
              <a:rPr lang="el-GR" dirty="0" smtClean="0"/>
              <a:t>–ΚΑΤΑΛΟΓΙΣΜΩΝ ΕΤΟΥΣ </a:t>
            </a:r>
            <a:r>
              <a:rPr lang="el-GR" dirty="0"/>
              <a:t>2018</a:t>
            </a:r>
          </a:p>
        </c:rich>
      </c:tx>
      <c:layout>
        <c:manualLayout>
          <c:xMode val="edge"/>
          <c:yMode val="edge"/>
          <c:x val="0.1502147424704961"/>
          <c:y val="3.2697547683923758E-2"/>
        </c:manualLayout>
      </c:layout>
      <c:spPr>
        <a:noFill/>
        <a:ln w="25400">
          <a:noFill/>
        </a:ln>
      </c:spPr>
    </c:title>
    <c:view3D>
      <c:rotX val="44"/>
      <c:hPercent val="227"/>
      <c:depthPercent val="100"/>
      <c:rAngAx val="1"/>
    </c:view3D>
    <c:floor>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floor>
    <c:side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sideWall>
    <c:back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backWall>
    <c:plotArea>
      <c:layout>
        <c:manualLayout>
          <c:layoutTarget val="inner"/>
          <c:xMode val="edge"/>
          <c:yMode val="edge"/>
          <c:x val="0.22317627746149279"/>
          <c:y val="0.15531355813814254"/>
          <c:w val="0.7567964793405757"/>
          <c:h val="0.74387019950373579"/>
        </c:manualLayout>
      </c:layout>
      <c:bar3DChart>
        <c:barDir val="bar"/>
        <c:grouping val="clustered"/>
        <c:ser>
          <c:idx val="1"/>
          <c:order val="1"/>
          <c:spPr>
            <a:solidFill>
              <a:srgbClr val="FFC000"/>
            </a:solidFill>
            <a:ln w="12700">
              <a:solidFill>
                <a:srgbClr val="000000"/>
              </a:solidFill>
              <a:prstDash val="solid"/>
            </a:ln>
          </c:spPr>
          <c:cat>
            <c:multiLvlStrRef>
              <c:f>Sheet3!$A$1:$A$3</c:f>
            </c:multiLvlStrRef>
          </c:cat>
          <c:val>
            <c:numRef>
              <c:f>Sheet3!$B$1:$B$3</c:f>
            </c:numRef>
          </c:val>
        </c:ser>
        <c:ser>
          <c:idx val="2"/>
          <c:order val="2"/>
          <c:spPr>
            <a:solidFill>
              <a:srgbClr val="FF9900"/>
            </a:solidFill>
            <a:ln w="12700">
              <a:solidFill>
                <a:srgbClr val="000000"/>
              </a:solidFill>
              <a:prstDash val="solid"/>
            </a:ln>
          </c:spPr>
          <c:cat>
            <c:multiLvlStrRef>
              <c:f>'[Book1.ΣΤΑΤΙΣΤΙΚΑ ΣΤΟΙΧΕΙΑ.GR.2018.xls]Sheet3'!$A$1:$A$3</c:f>
            </c:multiLvlStrRef>
          </c:cat>
          <c:val>
            <c:numRef>
              <c:f>'[Book1.ΣΤΑΤΙΣΤΙΚΑ ΣΤΟΙΧΕΙΑ.GR.2018.xls]Sheet3'!$B$1:$B$3</c:f>
            </c:numRef>
          </c:val>
        </c:ser>
        <c:ser>
          <c:idx val="3"/>
          <c:order val="3"/>
          <c:spPr>
            <a:solidFill>
              <a:srgbClr val="FF9900"/>
            </a:solidFill>
            <a:ln w="12700">
              <a:solidFill>
                <a:srgbClr val="000000"/>
              </a:solidFill>
              <a:prstDash val="solid"/>
            </a:ln>
          </c:spPr>
          <c:cat>
            <c:multiLvlStrRef>
              <c:f>'[Book1.ΣΤΑΤΙΣΤΙΚΑ ΣΤΟΙΧΕΙΑ.GR.2018.xls]Sheet3'!$A$1:$A$3</c:f>
            </c:multiLvlStrRef>
          </c:cat>
          <c:val>
            <c:numRef>
              <c:f>'[Book1.ΣΤΑΤΙΣΤΙΚΑ ΣΤΟΙΧΕΙΑ.GR.2018.xls]Sheet3'!$B$1:$B$3</c:f>
            </c:numRef>
          </c:val>
        </c:ser>
        <c:ser>
          <c:idx val="0"/>
          <c:order val="0"/>
          <c:spPr>
            <a:solidFill>
              <a:srgbClr val="FFC000"/>
            </a:solidFill>
            <a:ln w="12700">
              <a:solidFill>
                <a:srgbClr val="000000"/>
              </a:solidFill>
              <a:prstDash val="solid"/>
            </a:ln>
          </c:spPr>
          <c:dPt>
            <c:idx val="0"/>
            <c:spPr>
              <a:solidFill>
                <a:srgbClr val="FF9900"/>
              </a:solidFill>
              <a:ln w="12700">
                <a:solidFill>
                  <a:srgbClr val="000000"/>
                </a:solidFill>
                <a:prstDash val="solid"/>
              </a:ln>
            </c:spPr>
          </c:dPt>
          <c:dPt>
            <c:idx val="1"/>
            <c:spPr>
              <a:solidFill>
                <a:srgbClr val="FF9900"/>
              </a:solidFill>
              <a:ln w="12700">
                <a:solidFill>
                  <a:srgbClr val="000000"/>
                </a:solidFill>
                <a:prstDash val="solid"/>
              </a:ln>
            </c:spPr>
          </c:dPt>
          <c:dPt>
            <c:idx val="2"/>
            <c:spPr>
              <a:solidFill>
                <a:srgbClr val="FF9900"/>
              </a:solidFill>
              <a:ln w="12700">
                <a:solidFill>
                  <a:srgbClr val="000000"/>
                </a:solidFill>
                <a:prstDash val="solid"/>
              </a:ln>
            </c:spPr>
          </c:dPt>
          <c:dLbls>
            <c:dLbl>
              <c:idx val="0"/>
              <c:layout>
                <c:manualLayout>
                  <c:x val="-4.8786675564126847E-3"/>
                  <c:y val="-2.4777604356224982E-2"/>
                </c:manualLayout>
              </c:layout>
              <c:showVal val="1"/>
            </c:dLbl>
            <c:dLbl>
              <c:idx val="1"/>
              <c:layout>
                <c:manualLayout>
                  <c:x val="-7.1581344318884563E-2"/>
                  <c:y val="-1.6115372770794255E-3"/>
                </c:manualLayout>
              </c:layout>
              <c:showVal val="1"/>
            </c:dLbl>
            <c:dLbl>
              <c:idx val="2"/>
              <c:layout>
                <c:manualLayout>
                  <c:x val="-0.13405983907627927"/>
                  <c:y val="2.6124051625185472E-3"/>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ΣΤΟΙΧΕΙΑ.GR.2018.xls]Sheet3'!$A$1:$A$3</c:f>
              <c:strCache>
                <c:ptCount val="3"/>
                <c:pt idx="0">
                  <c:v>Καταλογισμοί δαπανών</c:v>
                </c:pt>
                <c:pt idx="1">
                  <c:v>Δ.Σ.MARPOL 73/78</c:v>
                </c:pt>
                <c:pt idx="2">
                  <c:v>Π.Δ 55/98 - N.4037/2012</c:v>
                </c:pt>
              </c:strCache>
            </c:strRef>
          </c:cat>
          <c:val>
            <c:numRef>
              <c:f>'[Book1.ΣΤΑΤΙΣΤΙΚΑ ΣΤΟΙΧΕΙΑ.GR.2018.xls]Sheet3'!$B$1:$B$3</c:f>
              <c:numCache>
                <c:formatCode>General</c:formatCode>
                <c:ptCount val="3"/>
                <c:pt idx="0">
                  <c:v>13</c:v>
                </c:pt>
                <c:pt idx="1">
                  <c:v>40</c:v>
                </c:pt>
                <c:pt idx="2">
                  <c:v>77</c:v>
                </c:pt>
              </c:numCache>
            </c:numRef>
          </c:val>
        </c:ser>
        <c:shape val="cylinder"/>
        <c:axId val="49312128"/>
        <c:axId val="49313664"/>
        <c:axId val="0"/>
      </c:bar3DChart>
      <c:catAx>
        <c:axId val="4931212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9313664"/>
        <c:crosses val="autoZero"/>
        <c:auto val="1"/>
        <c:lblAlgn val="ctr"/>
        <c:lblOffset val="100"/>
        <c:tickLblSkip val="1"/>
        <c:tickMarkSkip val="1"/>
      </c:catAx>
      <c:valAx>
        <c:axId val="49313664"/>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9312128"/>
        <c:crosses val="autoZero"/>
        <c:crossBetween val="between"/>
      </c:valAx>
      <c:spPr>
        <a:noFill/>
        <a:ln w="25400">
          <a:noFill/>
        </a:ln>
      </c:spPr>
    </c:plotArea>
    <c:plotVisOnly val="1"/>
    <c:dispBlanksAs val="gap"/>
  </c:chart>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ΥΨΟΣ ΕΠΙΒΛΗΘΕΝΤΩΝ ΠΡΟΣΤΙΜΩΝ ΕΤΟΥΣ </a:t>
            </a:r>
            <a:r>
              <a:rPr lang="el-GR" dirty="0" smtClean="0"/>
              <a:t>2018</a:t>
            </a:r>
            <a:endParaRPr lang="el-GR" dirty="0"/>
          </a:p>
        </c:rich>
      </c:tx>
      <c:layout>
        <c:manualLayout>
          <c:xMode val="edge"/>
          <c:yMode val="edge"/>
          <c:x val="0.23032934187947551"/>
          <c:y val="3.3898305084745804E-2"/>
        </c:manualLayout>
      </c:layout>
      <c:spPr>
        <a:noFill/>
        <a:ln w="25400">
          <a:noFill/>
        </a:ln>
      </c:spPr>
    </c:title>
    <c:view3D>
      <c:rotX val="44"/>
      <c:hPercent val="238"/>
      <c:rotY val="31"/>
      <c:depthPercent val="100"/>
      <c:rAngAx val="1"/>
    </c:view3D>
    <c:floor>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floor>
    <c:side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sideWall>
    <c:backWall>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12700">
          <a:solidFill>
            <a:srgbClr val="808080"/>
          </a:solidFill>
          <a:prstDash val="solid"/>
        </a:ln>
      </c:spPr>
    </c:backWall>
    <c:plotArea>
      <c:layout>
        <c:manualLayout>
          <c:layoutTarget val="inner"/>
          <c:xMode val="edge"/>
          <c:yMode val="edge"/>
          <c:x val="0.27802477480014604"/>
          <c:y val="0.16478372406838968"/>
          <c:w val="0.75107401068771695"/>
          <c:h val="0.74011503606946383"/>
        </c:manualLayout>
      </c:layout>
      <c:bar3DChart>
        <c:barDir val="bar"/>
        <c:grouping val="clustered"/>
        <c:ser>
          <c:idx val="1"/>
          <c:order val="1"/>
          <c:spPr>
            <a:solidFill>
              <a:schemeClr val="bg1">
                <a:lumMod val="85000"/>
              </a:schemeClr>
            </a:solidFill>
            <a:ln w="12700">
              <a:solidFill>
                <a:srgbClr val="000000"/>
              </a:solidFill>
              <a:prstDash val="solid"/>
            </a:ln>
          </c:spPr>
          <c:dLbls>
            <c:showVal val="1"/>
          </c:dLbls>
          <c:cat>
            <c:multiLvlStrRef>
              <c:f>Sheet6!$A$1:$A$4</c:f>
            </c:multiLvlStrRef>
          </c:cat>
          <c:val>
            <c:numRef>
              <c:f>Sheet6!$B$1:$B$4</c:f>
            </c:numRef>
          </c:val>
        </c:ser>
        <c:ser>
          <c:idx val="2"/>
          <c:order val="2"/>
          <c:spPr>
            <a:solidFill>
              <a:srgbClr val="FFC000"/>
            </a:solidFill>
            <a:ln w="12700">
              <a:solidFill>
                <a:srgbClr val="000000"/>
              </a:solidFill>
              <a:prstDash val="solid"/>
            </a:ln>
          </c:spPr>
          <c:dLbls>
            <c:showVal val="1"/>
          </c:dLbls>
          <c:cat>
            <c:multiLvlStrRef>
              <c:f>'[GR. 2016.xls]Sheet6'!$A$1:$A$4</c:f>
            </c:multiLvlStrRef>
          </c:cat>
          <c:val>
            <c:numRef>
              <c:f>'[GR. 2016.xls]Sheet6'!$B$1:$B$4</c:f>
            </c:numRef>
          </c:val>
        </c:ser>
        <c:ser>
          <c:idx val="0"/>
          <c:order val="0"/>
          <c:spPr>
            <a:solidFill>
              <a:srgbClr val="FF9900"/>
            </a:solidFill>
            <a:ln w="12700">
              <a:solidFill>
                <a:srgbClr val="000000"/>
              </a:solidFill>
              <a:prstDash val="solid"/>
            </a:ln>
          </c:spPr>
          <c:dLbls>
            <c:dLbl>
              <c:idx val="0"/>
              <c:layout>
                <c:manualLayout>
                  <c:x val="1.3849856750738788E-2"/>
                  <c:y val="-2.7952607618962892E-2"/>
                </c:manualLayout>
              </c:layout>
              <c:showVal val="1"/>
            </c:dLbl>
            <c:dLbl>
              <c:idx val="1"/>
              <c:layout>
                <c:manualLayout>
                  <c:x val="3.6583195340925766E-2"/>
                  <c:y val="-2.6236042528582203E-2"/>
                </c:manualLayout>
              </c:layout>
              <c:showVal val="1"/>
            </c:dLbl>
            <c:dLbl>
              <c:idx val="2"/>
              <c:layout>
                <c:manualLayout>
                  <c:x val="-0.20696022439255179"/>
                  <c:y val="-2.2635645120631157E-2"/>
                </c:manualLayout>
              </c:layout>
              <c:showVal val="1"/>
            </c:dLbl>
            <c:dLbl>
              <c:idx val="3"/>
              <c:layout>
                <c:manualLayout>
                  <c:x val="-0.21506809502889407"/>
                  <c:y val="-1.4327742930438776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'[Book1.ΣΤΑΤΙΣΤΙΚΑ ΣΤΟΙΧΕΙΑ.GR.2018.xls]Sheet6'!$A$1:$A$4</c:f>
              <c:strCache>
                <c:ptCount val="4"/>
                <c:pt idx="0">
                  <c:v>MARPOL 73/78</c:v>
                </c:pt>
                <c:pt idx="1">
                  <c:v>Καταλογισμοί δαπανών</c:v>
                </c:pt>
                <c:pt idx="2">
                  <c:v>Π.Δ 55/98</c:v>
                </c:pt>
                <c:pt idx="3">
                  <c:v>Συνολικό ποσό </c:v>
                </c:pt>
              </c:strCache>
            </c:strRef>
          </c:cat>
          <c:val>
            <c:numRef>
              <c:f>'[Book1.ΣΤΑΤΙΣΤΙΚΑ ΣΤΟΙΧΕΙΑ.GR.2018.xls]Sheet6'!$B$1:$B$4</c:f>
              <c:numCache>
                <c:formatCode>#,##0.00</c:formatCode>
                <c:ptCount val="4"/>
                <c:pt idx="0" formatCode="#,##0">
                  <c:v>69100</c:v>
                </c:pt>
                <c:pt idx="1">
                  <c:v>192198.3</c:v>
                </c:pt>
                <c:pt idx="2">
                  <c:v>1903700</c:v>
                </c:pt>
                <c:pt idx="3">
                  <c:v>2164998.2999999998</c:v>
                </c:pt>
              </c:numCache>
            </c:numRef>
          </c:val>
        </c:ser>
        <c:dLbls>
          <c:showVal val="1"/>
        </c:dLbls>
        <c:shape val="cylinder"/>
        <c:axId val="49456640"/>
        <c:axId val="49458176"/>
        <c:axId val="0"/>
      </c:bar3DChart>
      <c:catAx>
        <c:axId val="49456640"/>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49458176"/>
        <c:crosses val="autoZero"/>
        <c:auto val="1"/>
        <c:lblAlgn val="ctr"/>
        <c:lblOffset val="100"/>
        <c:tickLblSkip val="1"/>
        <c:tickMarkSkip val="1"/>
      </c:catAx>
      <c:valAx>
        <c:axId val="49458176"/>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800" b="0" i="0" u="none" strike="noStrike" baseline="0">
                <a:solidFill>
                  <a:srgbClr val="000000"/>
                </a:solidFill>
                <a:latin typeface="Times New Roman"/>
                <a:ea typeface="Times New Roman"/>
                <a:cs typeface="Times New Roman"/>
              </a:defRPr>
            </a:pPr>
            <a:endParaRPr lang="el-GR"/>
          </a:p>
        </c:txPr>
        <c:crossAx val="49456640"/>
        <c:crosses val="autoZero"/>
        <c:crossBetween val="between"/>
      </c:valAx>
      <c:spPr>
        <a:noFill/>
        <a:ln w="25400">
          <a:noFill/>
        </a:ln>
      </c:spPr>
    </c:plotArea>
    <c:plotVisOnly val="1"/>
    <c:dispBlanksAs val="gap"/>
  </c:chart>
  <c:spPr>
    <a:gradFill>
      <a:gsLst>
        <a:gs pos="0">
          <a:srgbClr val="E6DCAC"/>
        </a:gs>
        <a:gs pos="12000">
          <a:srgbClr val="E6D78A"/>
        </a:gs>
        <a:gs pos="30000">
          <a:srgbClr val="C7AC4C"/>
        </a:gs>
        <a:gs pos="45000">
          <a:srgbClr val="E6D78A"/>
        </a:gs>
        <a:gs pos="77000">
          <a:srgbClr val="C7AC4C"/>
        </a:gs>
        <a:gs pos="100000">
          <a:srgbClr val="E6DCAC"/>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832D75-36BC-4793-A2EB-73393CB8F9AB}" type="doc">
      <dgm:prSet loTypeId="urn:microsoft.com/office/officeart/2005/8/layout/orgChart1" loCatId="hierarchy" qsTypeId="urn:microsoft.com/office/officeart/2005/8/quickstyle/simple2" qsCatId="simple" csTypeId="urn:microsoft.com/office/officeart/2005/8/colors/accent1_2" csCatId="accent1" phldr="1"/>
      <dgm:spPr/>
    </dgm:pt>
    <dgm:pt modelId="{4470E30C-76D9-4B25-A2DB-65E3D518B605}">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solidFill>
                <a:schemeClr val="tx1"/>
              </a:solidFill>
              <a:effectLst/>
              <a:latin typeface="Arial" pitchFamily="34" charset="0"/>
              <a:ea typeface="Times New Roman" pitchFamily="18" charset="0"/>
            </a:rPr>
            <a:t>ΑΠΟΦΑΣΕΙΣ</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130</a:t>
          </a:r>
          <a:endParaRPr kumimoji="0" lang="en-US" b="0" i="0" u="none" strike="noStrike" cap="none" normalizeH="0" baseline="0" dirty="0" smtClean="0">
            <a:ln/>
            <a:solidFill>
              <a:schemeClr val="tx1"/>
            </a:solidFill>
            <a:effectLst/>
            <a:latin typeface="Arial" pitchFamily="34" charset="0"/>
          </a:endParaRPr>
        </a:p>
      </dgm:t>
    </dgm:pt>
    <dgm:pt modelId="{37ED2F4B-336D-4987-8420-045FA3CC26C4}" type="parTrans" cxnId="{E7CA8C36-7F4E-4CBA-A437-B58FF3A4EDC0}">
      <dgm:prSet/>
      <dgm:spPr/>
      <dgm:t>
        <a:bodyPr/>
        <a:lstStyle/>
        <a:p>
          <a:pPr algn="ctr"/>
          <a:endParaRPr lang="el-GR"/>
        </a:p>
      </dgm:t>
    </dgm:pt>
    <dgm:pt modelId="{7F8E418F-5F27-4862-8C85-8F4A48469ED0}" type="sibTrans" cxnId="{E7CA8C36-7F4E-4CBA-A437-B58FF3A4EDC0}">
      <dgm:prSet/>
      <dgm:spPr/>
      <dgm:t>
        <a:bodyPr/>
        <a:lstStyle/>
        <a:p>
          <a:pPr algn="ctr"/>
          <a:endParaRPr lang="el-GR"/>
        </a:p>
      </dgm:t>
    </dgm:pt>
    <dgm:pt modelId="{76C5A8D6-4DB2-402C-9C80-8AD407C2202F}">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ΠΑΡΑΒΑΣΕΙΣ Δ.Σ. </a:t>
          </a:r>
          <a:r>
            <a:rPr kumimoji="0" lang="en-US" b="1" i="0" u="none" strike="noStrike" cap="none" normalizeH="0" baseline="0" dirty="0" smtClean="0">
              <a:ln/>
              <a:solidFill>
                <a:schemeClr val="tx1"/>
              </a:solidFill>
              <a:effectLst/>
              <a:latin typeface="Arial" pitchFamily="34" charset="0"/>
              <a:ea typeface="Times New Roman" pitchFamily="18" charset="0"/>
            </a:rPr>
            <a:t>MARPOL</a:t>
          </a:r>
          <a:endParaRPr kumimoji="0" lang="en-US"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40</a:t>
          </a:r>
        </a:p>
      </dgm:t>
    </dgm:pt>
    <dgm:pt modelId="{77292A1A-5C7D-4A46-BF77-B5F6962476A4}" type="parTrans" cxnId="{98F238AA-3177-4321-A509-4C99DD7BD10E}">
      <dgm:prSet/>
      <dgm:spPr>
        <a:solidFill>
          <a:schemeClr val="accent6">
            <a:lumMod val="40000"/>
            <a:lumOff val="60000"/>
          </a:schemeClr>
        </a:solidFill>
      </dgm:spPr>
      <dgm:t>
        <a:bodyPr/>
        <a:lstStyle/>
        <a:p>
          <a:pPr algn="ctr"/>
          <a:endParaRPr lang="el-GR"/>
        </a:p>
      </dgm:t>
    </dgm:pt>
    <dgm:pt modelId="{D6C2087F-02AE-48FA-941F-3419EF842A88}" type="sibTrans" cxnId="{98F238AA-3177-4321-A509-4C99DD7BD10E}">
      <dgm:prSet/>
      <dgm:spPr/>
      <dgm:t>
        <a:bodyPr/>
        <a:lstStyle/>
        <a:p>
          <a:pPr algn="ctr"/>
          <a:endParaRPr lang="el-GR"/>
        </a:p>
      </dgm:t>
    </dgm:pt>
    <dgm:pt modelId="{CB537A7F-627C-4AD1-B241-9C03DAB6A44B}">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ΠΑΡΑΒΑΣΕΙΣ Δ.Σ. </a:t>
          </a:r>
          <a:r>
            <a:rPr kumimoji="0" lang="en-US" b="1" i="0" u="none" strike="noStrike" cap="none" normalizeH="0" baseline="0" dirty="0" smtClean="0">
              <a:ln/>
              <a:solidFill>
                <a:schemeClr val="tx1"/>
              </a:solidFill>
              <a:effectLst/>
              <a:latin typeface="Arial" pitchFamily="34" charset="0"/>
              <a:ea typeface="Times New Roman" pitchFamily="18" charset="0"/>
            </a:rPr>
            <a:t>MARPOL</a:t>
          </a:r>
          <a:endParaRPr kumimoji="0" lang="en-US"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ea typeface="Times New Roman" pitchFamily="18" charset="0"/>
            </a:rPr>
            <a:t>69.1</a:t>
          </a:r>
          <a:r>
            <a:rPr kumimoji="0" lang="en-US" b="0" i="0" u="none" strike="noStrike" cap="none" normalizeH="0" baseline="0" dirty="0" smtClean="0">
              <a:ln/>
              <a:solidFill>
                <a:schemeClr val="tx1"/>
              </a:solidFill>
              <a:effectLst/>
              <a:latin typeface="Arial" pitchFamily="34" charset="0"/>
              <a:ea typeface="Times New Roman" pitchFamily="18" charset="0"/>
            </a:rPr>
            <a:t>00,00 €</a:t>
          </a:r>
          <a:endParaRPr kumimoji="0" lang="en-US" b="0" i="0" u="none" strike="noStrike" cap="none" normalizeH="0" baseline="0" dirty="0" smtClean="0">
            <a:ln/>
            <a:solidFill>
              <a:schemeClr val="tx1"/>
            </a:solidFill>
            <a:effectLst/>
            <a:latin typeface="Arial" pitchFamily="34" charset="0"/>
          </a:endParaRPr>
        </a:p>
      </dgm:t>
    </dgm:pt>
    <dgm:pt modelId="{88F147E9-BD81-4D37-9D82-9A745C5B072D}" type="parTrans" cxnId="{DDB5FFE6-C1E0-4FD5-B94B-B9527D506208}">
      <dgm:prSet/>
      <dgm:spPr/>
      <dgm:t>
        <a:bodyPr/>
        <a:lstStyle/>
        <a:p>
          <a:pPr algn="ctr"/>
          <a:endParaRPr lang="el-GR"/>
        </a:p>
      </dgm:t>
    </dgm:pt>
    <dgm:pt modelId="{9AA85CA2-2358-4E28-8624-243F7EC65E07}" type="sibTrans" cxnId="{DDB5FFE6-C1E0-4FD5-B94B-B9527D506208}">
      <dgm:prSet/>
      <dgm:spPr/>
      <dgm:t>
        <a:bodyPr/>
        <a:lstStyle/>
        <a:p>
          <a:pPr algn="ctr"/>
          <a:endParaRPr lang="el-GR"/>
        </a:p>
      </dgm:t>
    </dgm:pt>
    <dgm:pt modelId="{63CD9588-E9D8-465F-A417-4ED771D39A6E}">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ΠΑΡΑΒΑΣΕΙΣ Π.Δ. 55/98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Ν. 4037/2012</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77</a:t>
          </a:r>
        </a:p>
      </dgm:t>
    </dgm:pt>
    <dgm:pt modelId="{CAD7FAAC-20F0-4FB5-AA65-4FFBF80AEE2D}" type="parTrans" cxnId="{297F008F-933B-4729-B618-C1277C582DF3}">
      <dgm:prSet/>
      <dgm:spPr/>
      <dgm:t>
        <a:bodyPr/>
        <a:lstStyle/>
        <a:p>
          <a:pPr algn="ctr"/>
          <a:endParaRPr lang="el-GR"/>
        </a:p>
      </dgm:t>
    </dgm:pt>
    <dgm:pt modelId="{76415EB9-7965-47B8-909F-4A5A30C054EA}" type="sibTrans" cxnId="{297F008F-933B-4729-B618-C1277C582DF3}">
      <dgm:prSet/>
      <dgm:spPr/>
      <dgm:t>
        <a:bodyPr/>
        <a:lstStyle/>
        <a:p>
          <a:pPr algn="ctr"/>
          <a:endParaRPr lang="el-GR"/>
        </a:p>
      </dgm:t>
    </dgm:pt>
    <dgm:pt modelId="{1A057079-FDEB-44D4-A42B-9A47B580FB02}">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ΠΑΡΑΒΑΣΕΙΣ Π.Δ. 55/98 – Ν. 4037/2012</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ea typeface="Times New Roman" pitchFamily="18" charset="0"/>
            </a:rPr>
            <a:t>1.903.700</a:t>
          </a:r>
          <a:r>
            <a:rPr kumimoji="0" lang="en-US" b="0" i="0" u="none" strike="noStrike" cap="none" normalizeH="0" baseline="0" dirty="0" smtClean="0">
              <a:ln/>
              <a:solidFill>
                <a:schemeClr val="tx1"/>
              </a:solidFill>
              <a:effectLst/>
              <a:latin typeface="Arial" pitchFamily="34" charset="0"/>
              <a:ea typeface="Times New Roman" pitchFamily="18" charset="0"/>
            </a:rPr>
            <a:t>,00</a:t>
          </a:r>
          <a:r>
            <a:rPr kumimoji="0" lang="el-GR" b="0" i="0" u="none" strike="noStrike" cap="none" normalizeH="0" baseline="0" dirty="0" smtClean="0">
              <a:ln/>
              <a:solidFill>
                <a:schemeClr val="tx1"/>
              </a:solidFill>
              <a:effectLst/>
              <a:latin typeface="Arial" pitchFamily="34" charset="0"/>
              <a:ea typeface="Times New Roman" pitchFamily="18" charset="0"/>
            </a:rPr>
            <a:t> €</a:t>
          </a:r>
          <a:endParaRPr kumimoji="0" lang="el-GR" b="0" i="0" u="none" strike="noStrike" cap="none" normalizeH="0" baseline="0" dirty="0" smtClean="0">
            <a:ln/>
            <a:solidFill>
              <a:schemeClr val="tx1"/>
            </a:solidFill>
            <a:effectLst/>
            <a:latin typeface="Arial" pitchFamily="34" charset="0"/>
          </a:endParaRPr>
        </a:p>
      </dgm:t>
    </dgm:pt>
    <dgm:pt modelId="{E71B4037-1D0C-4182-8118-259A54A21C77}" type="parTrans" cxnId="{BC607942-BE0B-4155-8884-21F7E9FB8CC3}">
      <dgm:prSet/>
      <dgm:spPr/>
      <dgm:t>
        <a:bodyPr/>
        <a:lstStyle/>
        <a:p>
          <a:pPr algn="ctr"/>
          <a:endParaRPr lang="el-GR"/>
        </a:p>
      </dgm:t>
    </dgm:pt>
    <dgm:pt modelId="{45C86165-F34B-4450-B4CB-09E26A61AD13}" type="sibTrans" cxnId="{BC607942-BE0B-4155-8884-21F7E9FB8CC3}">
      <dgm:prSet/>
      <dgm:spPr/>
      <dgm:t>
        <a:bodyPr/>
        <a:lstStyle/>
        <a:p>
          <a:pPr algn="ctr"/>
          <a:endParaRPr lang="el-GR"/>
        </a:p>
      </dgm:t>
    </dgm:pt>
    <dgm:pt modelId="{DEF8EE3F-1DEA-4E47-80FC-F8A0471EC625}">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ΚΑΤΑΛΟΓΙΣΜΟΥΣ ΔΑΠΑΝΩΝ</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rPr>
            <a:t>13</a:t>
          </a:r>
        </a:p>
      </dgm:t>
    </dgm:pt>
    <dgm:pt modelId="{A4B9C8CB-B28E-4660-9680-5CC7C7151416}" type="parTrans" cxnId="{BE4A3822-C202-4DEA-8808-411AC4E3CB68}">
      <dgm:prSet/>
      <dgm:spPr/>
      <dgm:t>
        <a:bodyPr/>
        <a:lstStyle/>
        <a:p>
          <a:pPr algn="ctr"/>
          <a:endParaRPr lang="el-GR"/>
        </a:p>
      </dgm:t>
    </dgm:pt>
    <dgm:pt modelId="{B78D8D85-B15D-44CB-B6E9-230786E718DA}" type="sibTrans" cxnId="{BE4A3822-C202-4DEA-8808-411AC4E3CB68}">
      <dgm:prSet/>
      <dgm:spPr/>
      <dgm:t>
        <a:bodyPr/>
        <a:lstStyle/>
        <a:p>
          <a:pPr algn="ctr"/>
          <a:endParaRPr lang="el-GR"/>
        </a:p>
      </dgm:t>
    </dgm:pt>
    <dgm:pt modelId="{A82197EE-8CB1-4FD1-8E09-0BEB1A4A05CD}">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ΚΑΤΑΛΟΓΙΣΜΟΥΣ ΔΑΠΑΝΩΝ</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solidFill>
                <a:schemeClr val="tx1"/>
              </a:solidFill>
              <a:effectLst/>
              <a:latin typeface="Arial" pitchFamily="34" charset="0"/>
              <a:ea typeface="Times New Roman" pitchFamily="18" charset="0"/>
            </a:rPr>
            <a:t>192.198,30 €</a:t>
          </a:r>
          <a:endParaRPr kumimoji="0" lang="el-GR" b="0" i="0" u="none" strike="noStrike" cap="none" normalizeH="0" baseline="0" dirty="0" smtClean="0">
            <a:ln/>
            <a:solidFill>
              <a:schemeClr val="tx1"/>
            </a:solidFill>
            <a:effectLst/>
            <a:latin typeface="Arial" pitchFamily="34" charset="0"/>
          </a:endParaRPr>
        </a:p>
      </dgm:t>
    </dgm:pt>
    <dgm:pt modelId="{D69D4D25-9686-4C61-9AA7-08BC88F36078}" type="parTrans" cxnId="{9529386A-096E-498F-A2A6-F948DE2BEE66}">
      <dgm:prSet/>
      <dgm:spPr/>
      <dgm:t>
        <a:bodyPr/>
        <a:lstStyle/>
        <a:p>
          <a:pPr algn="ctr"/>
          <a:endParaRPr lang="el-GR"/>
        </a:p>
      </dgm:t>
    </dgm:pt>
    <dgm:pt modelId="{73685936-476E-4967-9B30-FA8639C6C45E}" type="sibTrans" cxnId="{9529386A-096E-498F-A2A6-F948DE2BEE66}">
      <dgm:prSet/>
      <dgm:spPr/>
      <dgm:t>
        <a:bodyPr/>
        <a:lstStyle/>
        <a:p>
          <a:pPr algn="ctr"/>
          <a:endParaRPr lang="el-GR"/>
        </a:p>
      </dgm:t>
    </dgm:pt>
    <dgm:pt modelId="{1B08BD59-802A-4091-864A-F0237DFEA627}" type="pres">
      <dgm:prSet presAssocID="{DF832D75-36BC-4793-A2EB-73393CB8F9AB}" presName="hierChild1" presStyleCnt="0">
        <dgm:presLayoutVars>
          <dgm:orgChart val="1"/>
          <dgm:chPref val="1"/>
          <dgm:dir/>
          <dgm:animOne val="branch"/>
          <dgm:animLvl val="lvl"/>
          <dgm:resizeHandles/>
        </dgm:presLayoutVars>
      </dgm:prSet>
      <dgm:spPr/>
    </dgm:pt>
    <dgm:pt modelId="{418C0E56-36D5-463F-B022-FF8386239804}" type="pres">
      <dgm:prSet presAssocID="{4470E30C-76D9-4B25-A2DB-65E3D518B605}" presName="hierRoot1" presStyleCnt="0">
        <dgm:presLayoutVars>
          <dgm:hierBranch/>
        </dgm:presLayoutVars>
      </dgm:prSet>
      <dgm:spPr/>
    </dgm:pt>
    <dgm:pt modelId="{5DE8FB4F-A683-4A9A-AC12-78836CD8F628}" type="pres">
      <dgm:prSet presAssocID="{4470E30C-76D9-4B25-A2DB-65E3D518B605}" presName="rootComposite1" presStyleCnt="0"/>
      <dgm:spPr/>
    </dgm:pt>
    <dgm:pt modelId="{D40C9688-BBA8-4762-9291-F5F84D40A5C9}" type="pres">
      <dgm:prSet presAssocID="{4470E30C-76D9-4B25-A2DB-65E3D518B605}" presName="rootText1" presStyleLbl="node0" presStyleIdx="0" presStyleCnt="1">
        <dgm:presLayoutVars>
          <dgm:chPref val="3"/>
        </dgm:presLayoutVars>
      </dgm:prSet>
      <dgm:spPr/>
      <dgm:t>
        <a:bodyPr/>
        <a:lstStyle/>
        <a:p>
          <a:endParaRPr lang="el-GR"/>
        </a:p>
      </dgm:t>
    </dgm:pt>
    <dgm:pt modelId="{D7F278C4-7090-41DA-BA31-07C4A3F4F6EB}" type="pres">
      <dgm:prSet presAssocID="{4470E30C-76D9-4B25-A2DB-65E3D518B605}" presName="rootConnector1" presStyleLbl="node1" presStyleIdx="0" presStyleCnt="0"/>
      <dgm:spPr/>
      <dgm:t>
        <a:bodyPr/>
        <a:lstStyle/>
        <a:p>
          <a:endParaRPr lang="el-GR"/>
        </a:p>
      </dgm:t>
    </dgm:pt>
    <dgm:pt modelId="{7E540D25-71C2-4D6B-9E8A-6D2C86D7F779}" type="pres">
      <dgm:prSet presAssocID="{4470E30C-76D9-4B25-A2DB-65E3D518B605}" presName="hierChild2" presStyleCnt="0"/>
      <dgm:spPr/>
    </dgm:pt>
    <dgm:pt modelId="{86641BFB-CC67-4A63-A83F-1C9127B53A9B}" type="pres">
      <dgm:prSet presAssocID="{77292A1A-5C7D-4A46-BF77-B5F6962476A4}" presName="Name35" presStyleLbl="parChTrans1D2" presStyleIdx="0" presStyleCnt="3"/>
      <dgm:spPr/>
      <dgm:t>
        <a:bodyPr/>
        <a:lstStyle/>
        <a:p>
          <a:endParaRPr lang="el-GR"/>
        </a:p>
      </dgm:t>
    </dgm:pt>
    <dgm:pt modelId="{8B36E995-CC04-4147-A675-1BDD37AC0ED1}" type="pres">
      <dgm:prSet presAssocID="{76C5A8D6-4DB2-402C-9C80-8AD407C2202F}" presName="hierRoot2" presStyleCnt="0">
        <dgm:presLayoutVars>
          <dgm:hierBranch/>
        </dgm:presLayoutVars>
      </dgm:prSet>
      <dgm:spPr/>
    </dgm:pt>
    <dgm:pt modelId="{11682C0A-F7C2-45FC-8F66-6F4FFE637883}" type="pres">
      <dgm:prSet presAssocID="{76C5A8D6-4DB2-402C-9C80-8AD407C2202F}" presName="rootComposite" presStyleCnt="0"/>
      <dgm:spPr/>
    </dgm:pt>
    <dgm:pt modelId="{963D4AAA-F9AF-4226-BB5D-80F37E4291C9}" type="pres">
      <dgm:prSet presAssocID="{76C5A8D6-4DB2-402C-9C80-8AD407C2202F}" presName="rootText" presStyleLbl="node2" presStyleIdx="0" presStyleCnt="3">
        <dgm:presLayoutVars>
          <dgm:chPref val="3"/>
        </dgm:presLayoutVars>
      </dgm:prSet>
      <dgm:spPr/>
      <dgm:t>
        <a:bodyPr/>
        <a:lstStyle/>
        <a:p>
          <a:endParaRPr lang="el-GR"/>
        </a:p>
      </dgm:t>
    </dgm:pt>
    <dgm:pt modelId="{45949927-B53E-4C4E-877F-66D01B30D2DD}" type="pres">
      <dgm:prSet presAssocID="{76C5A8D6-4DB2-402C-9C80-8AD407C2202F}" presName="rootConnector" presStyleLbl="node2" presStyleIdx="0" presStyleCnt="3"/>
      <dgm:spPr/>
      <dgm:t>
        <a:bodyPr/>
        <a:lstStyle/>
        <a:p>
          <a:endParaRPr lang="el-GR"/>
        </a:p>
      </dgm:t>
    </dgm:pt>
    <dgm:pt modelId="{C9EAF840-407F-4847-AAF3-41AC73B7C2BE}" type="pres">
      <dgm:prSet presAssocID="{76C5A8D6-4DB2-402C-9C80-8AD407C2202F}" presName="hierChild4" presStyleCnt="0"/>
      <dgm:spPr/>
    </dgm:pt>
    <dgm:pt modelId="{7CD7B375-1930-4915-ACC8-BD01D1F9FDBE}" type="pres">
      <dgm:prSet presAssocID="{88F147E9-BD81-4D37-9D82-9A745C5B072D}" presName="Name35" presStyleLbl="parChTrans1D3" presStyleIdx="0" presStyleCnt="3"/>
      <dgm:spPr/>
      <dgm:t>
        <a:bodyPr/>
        <a:lstStyle/>
        <a:p>
          <a:endParaRPr lang="el-GR"/>
        </a:p>
      </dgm:t>
    </dgm:pt>
    <dgm:pt modelId="{F9FC73C1-85E6-4F51-BD11-DA0CDF9F8BA3}" type="pres">
      <dgm:prSet presAssocID="{CB537A7F-627C-4AD1-B241-9C03DAB6A44B}" presName="hierRoot2" presStyleCnt="0">
        <dgm:presLayoutVars>
          <dgm:hierBranch val="r"/>
        </dgm:presLayoutVars>
      </dgm:prSet>
      <dgm:spPr/>
    </dgm:pt>
    <dgm:pt modelId="{14B48ADC-222D-42D6-9A1B-4A5F5C65DE74}" type="pres">
      <dgm:prSet presAssocID="{CB537A7F-627C-4AD1-B241-9C03DAB6A44B}" presName="rootComposite" presStyleCnt="0"/>
      <dgm:spPr/>
    </dgm:pt>
    <dgm:pt modelId="{A4D2EAB3-7399-431D-AFAB-FC2BCBE0D53E}" type="pres">
      <dgm:prSet presAssocID="{CB537A7F-627C-4AD1-B241-9C03DAB6A44B}" presName="rootText" presStyleLbl="node3" presStyleIdx="0" presStyleCnt="3">
        <dgm:presLayoutVars>
          <dgm:chPref val="3"/>
        </dgm:presLayoutVars>
      </dgm:prSet>
      <dgm:spPr/>
      <dgm:t>
        <a:bodyPr/>
        <a:lstStyle/>
        <a:p>
          <a:endParaRPr lang="el-GR"/>
        </a:p>
      </dgm:t>
    </dgm:pt>
    <dgm:pt modelId="{05D29607-16CA-42A1-A5D7-49420E71B11D}" type="pres">
      <dgm:prSet presAssocID="{CB537A7F-627C-4AD1-B241-9C03DAB6A44B}" presName="rootConnector" presStyleLbl="node3" presStyleIdx="0" presStyleCnt="3"/>
      <dgm:spPr/>
      <dgm:t>
        <a:bodyPr/>
        <a:lstStyle/>
        <a:p>
          <a:endParaRPr lang="el-GR"/>
        </a:p>
      </dgm:t>
    </dgm:pt>
    <dgm:pt modelId="{83DCEB95-DAEA-4BF6-9C10-2FF97FE27879}" type="pres">
      <dgm:prSet presAssocID="{CB537A7F-627C-4AD1-B241-9C03DAB6A44B}" presName="hierChild4" presStyleCnt="0"/>
      <dgm:spPr/>
    </dgm:pt>
    <dgm:pt modelId="{73C0D79D-1EE6-4F0D-AEAF-26C0E5C81C8C}" type="pres">
      <dgm:prSet presAssocID="{CB537A7F-627C-4AD1-B241-9C03DAB6A44B}" presName="hierChild5" presStyleCnt="0"/>
      <dgm:spPr/>
    </dgm:pt>
    <dgm:pt modelId="{199C3B85-38C2-4C7B-A6CF-752CA63C7E17}" type="pres">
      <dgm:prSet presAssocID="{76C5A8D6-4DB2-402C-9C80-8AD407C2202F}" presName="hierChild5" presStyleCnt="0"/>
      <dgm:spPr/>
    </dgm:pt>
    <dgm:pt modelId="{69E234A7-BF2E-4942-B944-668AE142151A}" type="pres">
      <dgm:prSet presAssocID="{CAD7FAAC-20F0-4FB5-AA65-4FFBF80AEE2D}" presName="Name35" presStyleLbl="parChTrans1D2" presStyleIdx="1" presStyleCnt="3"/>
      <dgm:spPr/>
      <dgm:t>
        <a:bodyPr/>
        <a:lstStyle/>
        <a:p>
          <a:endParaRPr lang="el-GR"/>
        </a:p>
      </dgm:t>
    </dgm:pt>
    <dgm:pt modelId="{3258AA83-B86D-4E6C-8D61-40329D6A9B52}" type="pres">
      <dgm:prSet presAssocID="{63CD9588-E9D8-465F-A417-4ED771D39A6E}" presName="hierRoot2" presStyleCnt="0">
        <dgm:presLayoutVars>
          <dgm:hierBranch/>
        </dgm:presLayoutVars>
      </dgm:prSet>
      <dgm:spPr/>
    </dgm:pt>
    <dgm:pt modelId="{F1753ECD-04BA-4A96-A4DB-1A900234FAD2}" type="pres">
      <dgm:prSet presAssocID="{63CD9588-E9D8-465F-A417-4ED771D39A6E}" presName="rootComposite" presStyleCnt="0"/>
      <dgm:spPr/>
    </dgm:pt>
    <dgm:pt modelId="{BB5E23F5-0B68-4312-A672-9FE3506658C2}" type="pres">
      <dgm:prSet presAssocID="{63CD9588-E9D8-465F-A417-4ED771D39A6E}" presName="rootText" presStyleLbl="node2" presStyleIdx="1" presStyleCnt="3">
        <dgm:presLayoutVars>
          <dgm:chPref val="3"/>
        </dgm:presLayoutVars>
      </dgm:prSet>
      <dgm:spPr/>
      <dgm:t>
        <a:bodyPr/>
        <a:lstStyle/>
        <a:p>
          <a:endParaRPr lang="el-GR"/>
        </a:p>
      </dgm:t>
    </dgm:pt>
    <dgm:pt modelId="{00C834F2-567E-4B6E-AA9F-B4BBF08FE715}" type="pres">
      <dgm:prSet presAssocID="{63CD9588-E9D8-465F-A417-4ED771D39A6E}" presName="rootConnector" presStyleLbl="node2" presStyleIdx="1" presStyleCnt="3"/>
      <dgm:spPr/>
      <dgm:t>
        <a:bodyPr/>
        <a:lstStyle/>
        <a:p>
          <a:endParaRPr lang="el-GR"/>
        </a:p>
      </dgm:t>
    </dgm:pt>
    <dgm:pt modelId="{89D7872E-C8C8-4C02-A9F8-BDEB115F6D70}" type="pres">
      <dgm:prSet presAssocID="{63CD9588-E9D8-465F-A417-4ED771D39A6E}" presName="hierChild4" presStyleCnt="0"/>
      <dgm:spPr/>
    </dgm:pt>
    <dgm:pt modelId="{DE91D01A-FBB2-4DF3-B48C-542DB051EB79}" type="pres">
      <dgm:prSet presAssocID="{E71B4037-1D0C-4182-8118-259A54A21C77}" presName="Name35" presStyleLbl="parChTrans1D3" presStyleIdx="1" presStyleCnt="3"/>
      <dgm:spPr/>
      <dgm:t>
        <a:bodyPr/>
        <a:lstStyle/>
        <a:p>
          <a:endParaRPr lang="el-GR"/>
        </a:p>
      </dgm:t>
    </dgm:pt>
    <dgm:pt modelId="{DDF9A49C-5107-4DBE-8D14-7CC093967F92}" type="pres">
      <dgm:prSet presAssocID="{1A057079-FDEB-44D4-A42B-9A47B580FB02}" presName="hierRoot2" presStyleCnt="0">
        <dgm:presLayoutVars>
          <dgm:hierBranch val="r"/>
        </dgm:presLayoutVars>
      </dgm:prSet>
      <dgm:spPr/>
    </dgm:pt>
    <dgm:pt modelId="{120180D5-129B-4C10-92C9-DB758099E8D8}" type="pres">
      <dgm:prSet presAssocID="{1A057079-FDEB-44D4-A42B-9A47B580FB02}" presName="rootComposite" presStyleCnt="0"/>
      <dgm:spPr/>
    </dgm:pt>
    <dgm:pt modelId="{A8C847AB-0DCD-4FD8-A095-C04DECBB973A}" type="pres">
      <dgm:prSet presAssocID="{1A057079-FDEB-44D4-A42B-9A47B580FB02}" presName="rootText" presStyleLbl="node3" presStyleIdx="1" presStyleCnt="3">
        <dgm:presLayoutVars>
          <dgm:chPref val="3"/>
        </dgm:presLayoutVars>
      </dgm:prSet>
      <dgm:spPr/>
      <dgm:t>
        <a:bodyPr/>
        <a:lstStyle/>
        <a:p>
          <a:endParaRPr lang="el-GR"/>
        </a:p>
      </dgm:t>
    </dgm:pt>
    <dgm:pt modelId="{A52E4E0E-9CB0-42F3-80FC-834AA1E09236}" type="pres">
      <dgm:prSet presAssocID="{1A057079-FDEB-44D4-A42B-9A47B580FB02}" presName="rootConnector" presStyleLbl="node3" presStyleIdx="1" presStyleCnt="3"/>
      <dgm:spPr/>
      <dgm:t>
        <a:bodyPr/>
        <a:lstStyle/>
        <a:p>
          <a:endParaRPr lang="el-GR"/>
        </a:p>
      </dgm:t>
    </dgm:pt>
    <dgm:pt modelId="{EDC6058A-35CA-4BBA-8747-47883F2873E0}" type="pres">
      <dgm:prSet presAssocID="{1A057079-FDEB-44D4-A42B-9A47B580FB02}" presName="hierChild4" presStyleCnt="0"/>
      <dgm:spPr/>
    </dgm:pt>
    <dgm:pt modelId="{7FCF3D4D-C6F8-47C0-B5F5-C6814F97CB9B}" type="pres">
      <dgm:prSet presAssocID="{1A057079-FDEB-44D4-A42B-9A47B580FB02}" presName="hierChild5" presStyleCnt="0"/>
      <dgm:spPr/>
    </dgm:pt>
    <dgm:pt modelId="{27F464FD-A0B4-4858-BED7-E2F38F0491FA}" type="pres">
      <dgm:prSet presAssocID="{63CD9588-E9D8-465F-A417-4ED771D39A6E}" presName="hierChild5" presStyleCnt="0"/>
      <dgm:spPr/>
    </dgm:pt>
    <dgm:pt modelId="{4E254C13-F138-45A6-9A45-DA1F8CDC9E9A}" type="pres">
      <dgm:prSet presAssocID="{A4B9C8CB-B28E-4660-9680-5CC7C7151416}" presName="Name35" presStyleLbl="parChTrans1D2" presStyleIdx="2" presStyleCnt="3"/>
      <dgm:spPr/>
      <dgm:t>
        <a:bodyPr/>
        <a:lstStyle/>
        <a:p>
          <a:endParaRPr lang="el-GR"/>
        </a:p>
      </dgm:t>
    </dgm:pt>
    <dgm:pt modelId="{9D0DFD32-B6E1-4BA0-8690-3DFACE6A79DD}" type="pres">
      <dgm:prSet presAssocID="{DEF8EE3F-1DEA-4E47-80FC-F8A0471EC625}" presName="hierRoot2" presStyleCnt="0">
        <dgm:presLayoutVars>
          <dgm:hierBranch/>
        </dgm:presLayoutVars>
      </dgm:prSet>
      <dgm:spPr/>
    </dgm:pt>
    <dgm:pt modelId="{96522A6C-5B90-4C0A-9EC8-494BEEC0B116}" type="pres">
      <dgm:prSet presAssocID="{DEF8EE3F-1DEA-4E47-80FC-F8A0471EC625}" presName="rootComposite" presStyleCnt="0"/>
      <dgm:spPr/>
    </dgm:pt>
    <dgm:pt modelId="{D3AE0CFF-4E1C-4964-BBCA-215EDD0A30AC}" type="pres">
      <dgm:prSet presAssocID="{DEF8EE3F-1DEA-4E47-80FC-F8A0471EC625}" presName="rootText" presStyleLbl="node2" presStyleIdx="2" presStyleCnt="3">
        <dgm:presLayoutVars>
          <dgm:chPref val="3"/>
        </dgm:presLayoutVars>
      </dgm:prSet>
      <dgm:spPr/>
      <dgm:t>
        <a:bodyPr/>
        <a:lstStyle/>
        <a:p>
          <a:endParaRPr lang="el-GR"/>
        </a:p>
      </dgm:t>
    </dgm:pt>
    <dgm:pt modelId="{582BFDE0-979C-4DB7-9E48-C20E8A387219}" type="pres">
      <dgm:prSet presAssocID="{DEF8EE3F-1DEA-4E47-80FC-F8A0471EC625}" presName="rootConnector" presStyleLbl="node2" presStyleIdx="2" presStyleCnt="3"/>
      <dgm:spPr/>
      <dgm:t>
        <a:bodyPr/>
        <a:lstStyle/>
        <a:p>
          <a:endParaRPr lang="el-GR"/>
        </a:p>
      </dgm:t>
    </dgm:pt>
    <dgm:pt modelId="{1AC11ED3-1BCB-4423-A862-0B21B30B237C}" type="pres">
      <dgm:prSet presAssocID="{DEF8EE3F-1DEA-4E47-80FC-F8A0471EC625}" presName="hierChild4" presStyleCnt="0"/>
      <dgm:spPr/>
    </dgm:pt>
    <dgm:pt modelId="{F6A82395-4B1D-4196-9010-AE5FE870288B}" type="pres">
      <dgm:prSet presAssocID="{D69D4D25-9686-4C61-9AA7-08BC88F36078}" presName="Name35" presStyleLbl="parChTrans1D3" presStyleIdx="2" presStyleCnt="3"/>
      <dgm:spPr/>
      <dgm:t>
        <a:bodyPr/>
        <a:lstStyle/>
        <a:p>
          <a:endParaRPr lang="el-GR"/>
        </a:p>
      </dgm:t>
    </dgm:pt>
    <dgm:pt modelId="{681591E5-7BBF-4305-BBF3-6EE2259326F5}" type="pres">
      <dgm:prSet presAssocID="{A82197EE-8CB1-4FD1-8E09-0BEB1A4A05CD}" presName="hierRoot2" presStyleCnt="0">
        <dgm:presLayoutVars>
          <dgm:hierBranch val="r"/>
        </dgm:presLayoutVars>
      </dgm:prSet>
      <dgm:spPr/>
    </dgm:pt>
    <dgm:pt modelId="{CF704702-3175-453E-B77B-BE1B70924E29}" type="pres">
      <dgm:prSet presAssocID="{A82197EE-8CB1-4FD1-8E09-0BEB1A4A05CD}" presName="rootComposite" presStyleCnt="0"/>
      <dgm:spPr/>
    </dgm:pt>
    <dgm:pt modelId="{E4283824-05DE-4139-A329-17C159F8DFB2}" type="pres">
      <dgm:prSet presAssocID="{A82197EE-8CB1-4FD1-8E09-0BEB1A4A05CD}" presName="rootText" presStyleLbl="node3" presStyleIdx="2" presStyleCnt="3">
        <dgm:presLayoutVars>
          <dgm:chPref val="3"/>
        </dgm:presLayoutVars>
      </dgm:prSet>
      <dgm:spPr/>
      <dgm:t>
        <a:bodyPr/>
        <a:lstStyle/>
        <a:p>
          <a:endParaRPr lang="el-GR"/>
        </a:p>
      </dgm:t>
    </dgm:pt>
    <dgm:pt modelId="{581B1D3B-F800-417F-B82B-B224659E5771}" type="pres">
      <dgm:prSet presAssocID="{A82197EE-8CB1-4FD1-8E09-0BEB1A4A05CD}" presName="rootConnector" presStyleLbl="node3" presStyleIdx="2" presStyleCnt="3"/>
      <dgm:spPr/>
      <dgm:t>
        <a:bodyPr/>
        <a:lstStyle/>
        <a:p>
          <a:endParaRPr lang="el-GR"/>
        </a:p>
      </dgm:t>
    </dgm:pt>
    <dgm:pt modelId="{D226DB7E-3550-452B-BC34-3FA89D4C94ED}" type="pres">
      <dgm:prSet presAssocID="{A82197EE-8CB1-4FD1-8E09-0BEB1A4A05CD}" presName="hierChild4" presStyleCnt="0"/>
      <dgm:spPr/>
    </dgm:pt>
    <dgm:pt modelId="{77EF4D52-FBE4-47E3-A1E4-A0B467EDFE97}" type="pres">
      <dgm:prSet presAssocID="{A82197EE-8CB1-4FD1-8E09-0BEB1A4A05CD}" presName="hierChild5" presStyleCnt="0"/>
      <dgm:spPr/>
    </dgm:pt>
    <dgm:pt modelId="{15A39F47-BF94-414F-89E2-C0D2F4EF2955}" type="pres">
      <dgm:prSet presAssocID="{DEF8EE3F-1DEA-4E47-80FC-F8A0471EC625}" presName="hierChild5" presStyleCnt="0"/>
      <dgm:spPr/>
    </dgm:pt>
    <dgm:pt modelId="{DA22222C-4EFE-4232-99FC-6134207410BA}" type="pres">
      <dgm:prSet presAssocID="{4470E30C-76D9-4B25-A2DB-65E3D518B605}" presName="hierChild3" presStyleCnt="0"/>
      <dgm:spPr/>
    </dgm:pt>
  </dgm:ptLst>
  <dgm:cxnLst>
    <dgm:cxn modelId="{FE92DAC0-038A-41ED-AE5E-3E720164655D}" type="presOf" srcId="{A4B9C8CB-B28E-4660-9680-5CC7C7151416}" destId="{4E254C13-F138-45A6-9A45-DA1F8CDC9E9A}" srcOrd="0" destOrd="0" presId="urn:microsoft.com/office/officeart/2005/8/layout/orgChart1"/>
    <dgm:cxn modelId="{E4B4F1E9-E57F-49BD-AF50-72E32E82500F}" type="presOf" srcId="{A82197EE-8CB1-4FD1-8E09-0BEB1A4A05CD}" destId="{581B1D3B-F800-417F-B82B-B224659E5771}" srcOrd="1" destOrd="0" presId="urn:microsoft.com/office/officeart/2005/8/layout/orgChart1"/>
    <dgm:cxn modelId="{CC07AD7E-5C68-4ED7-BB0E-10F33C120B41}" type="presOf" srcId="{DF832D75-36BC-4793-A2EB-73393CB8F9AB}" destId="{1B08BD59-802A-4091-864A-F0237DFEA627}" srcOrd="0" destOrd="0" presId="urn:microsoft.com/office/officeart/2005/8/layout/orgChart1"/>
    <dgm:cxn modelId="{DDB5FFE6-C1E0-4FD5-B94B-B9527D506208}" srcId="{76C5A8D6-4DB2-402C-9C80-8AD407C2202F}" destId="{CB537A7F-627C-4AD1-B241-9C03DAB6A44B}" srcOrd="0" destOrd="0" parTransId="{88F147E9-BD81-4D37-9D82-9A745C5B072D}" sibTransId="{9AA85CA2-2358-4E28-8624-243F7EC65E07}"/>
    <dgm:cxn modelId="{260558E7-2F2B-45A7-BDD1-15F420E65228}" type="presOf" srcId="{E71B4037-1D0C-4182-8118-259A54A21C77}" destId="{DE91D01A-FBB2-4DF3-B48C-542DB051EB79}" srcOrd="0" destOrd="0" presId="urn:microsoft.com/office/officeart/2005/8/layout/orgChart1"/>
    <dgm:cxn modelId="{74F990B5-EFC9-4F8C-8EFF-90CE5E310E61}" type="presOf" srcId="{DEF8EE3F-1DEA-4E47-80FC-F8A0471EC625}" destId="{582BFDE0-979C-4DB7-9E48-C20E8A387219}" srcOrd="1" destOrd="0" presId="urn:microsoft.com/office/officeart/2005/8/layout/orgChart1"/>
    <dgm:cxn modelId="{7C914010-AA3F-443D-BB12-80474072BCDA}" type="presOf" srcId="{4470E30C-76D9-4B25-A2DB-65E3D518B605}" destId="{D7F278C4-7090-41DA-BA31-07C4A3F4F6EB}" srcOrd="1" destOrd="0" presId="urn:microsoft.com/office/officeart/2005/8/layout/orgChart1"/>
    <dgm:cxn modelId="{B8DDBF54-DC73-4613-94C5-11A5C551C549}" type="presOf" srcId="{4470E30C-76D9-4B25-A2DB-65E3D518B605}" destId="{D40C9688-BBA8-4762-9291-F5F84D40A5C9}" srcOrd="0" destOrd="0" presId="urn:microsoft.com/office/officeart/2005/8/layout/orgChart1"/>
    <dgm:cxn modelId="{62AEC0BC-44AE-49E3-90C9-5FE34F4E709D}" type="presOf" srcId="{63CD9588-E9D8-465F-A417-4ED771D39A6E}" destId="{00C834F2-567E-4B6E-AA9F-B4BBF08FE715}" srcOrd="1" destOrd="0" presId="urn:microsoft.com/office/officeart/2005/8/layout/orgChart1"/>
    <dgm:cxn modelId="{BC607942-BE0B-4155-8884-21F7E9FB8CC3}" srcId="{63CD9588-E9D8-465F-A417-4ED771D39A6E}" destId="{1A057079-FDEB-44D4-A42B-9A47B580FB02}" srcOrd="0" destOrd="0" parTransId="{E71B4037-1D0C-4182-8118-259A54A21C77}" sibTransId="{45C86165-F34B-4450-B4CB-09E26A61AD13}"/>
    <dgm:cxn modelId="{BE4A3822-C202-4DEA-8808-411AC4E3CB68}" srcId="{4470E30C-76D9-4B25-A2DB-65E3D518B605}" destId="{DEF8EE3F-1DEA-4E47-80FC-F8A0471EC625}" srcOrd="2" destOrd="0" parTransId="{A4B9C8CB-B28E-4660-9680-5CC7C7151416}" sibTransId="{B78D8D85-B15D-44CB-B6E9-230786E718DA}"/>
    <dgm:cxn modelId="{BA44DFEC-9AA9-4F4C-93A6-F1FBF24432D8}" type="presOf" srcId="{1A057079-FDEB-44D4-A42B-9A47B580FB02}" destId="{A8C847AB-0DCD-4FD8-A095-C04DECBB973A}" srcOrd="0" destOrd="0" presId="urn:microsoft.com/office/officeart/2005/8/layout/orgChart1"/>
    <dgm:cxn modelId="{2AEA39E2-E8F2-4AB5-AD9C-D6D1C1969D9D}" type="presOf" srcId="{88F147E9-BD81-4D37-9D82-9A745C5B072D}" destId="{7CD7B375-1930-4915-ACC8-BD01D1F9FDBE}" srcOrd="0" destOrd="0" presId="urn:microsoft.com/office/officeart/2005/8/layout/orgChart1"/>
    <dgm:cxn modelId="{848A7C6E-8EAB-4262-A76E-4A16810F4DD6}" type="presOf" srcId="{76C5A8D6-4DB2-402C-9C80-8AD407C2202F}" destId="{45949927-B53E-4C4E-877F-66D01B30D2DD}" srcOrd="1" destOrd="0" presId="urn:microsoft.com/office/officeart/2005/8/layout/orgChart1"/>
    <dgm:cxn modelId="{E7CA8C36-7F4E-4CBA-A437-B58FF3A4EDC0}" srcId="{DF832D75-36BC-4793-A2EB-73393CB8F9AB}" destId="{4470E30C-76D9-4B25-A2DB-65E3D518B605}" srcOrd="0" destOrd="0" parTransId="{37ED2F4B-336D-4987-8420-045FA3CC26C4}" sibTransId="{7F8E418F-5F27-4862-8C85-8F4A48469ED0}"/>
    <dgm:cxn modelId="{06C87614-EE14-4210-A69A-D30C4A1DBE92}" type="presOf" srcId="{DEF8EE3F-1DEA-4E47-80FC-F8A0471EC625}" destId="{D3AE0CFF-4E1C-4964-BBCA-215EDD0A30AC}" srcOrd="0" destOrd="0" presId="urn:microsoft.com/office/officeart/2005/8/layout/orgChart1"/>
    <dgm:cxn modelId="{ABC3AEE4-2510-4F48-9427-BF7574087758}" type="presOf" srcId="{63CD9588-E9D8-465F-A417-4ED771D39A6E}" destId="{BB5E23F5-0B68-4312-A672-9FE3506658C2}" srcOrd="0" destOrd="0" presId="urn:microsoft.com/office/officeart/2005/8/layout/orgChart1"/>
    <dgm:cxn modelId="{E8571502-B106-46F6-A138-4CBD6F854ECB}" type="presOf" srcId="{CB537A7F-627C-4AD1-B241-9C03DAB6A44B}" destId="{05D29607-16CA-42A1-A5D7-49420E71B11D}" srcOrd="1" destOrd="0" presId="urn:microsoft.com/office/officeart/2005/8/layout/orgChart1"/>
    <dgm:cxn modelId="{98F238AA-3177-4321-A509-4C99DD7BD10E}" srcId="{4470E30C-76D9-4B25-A2DB-65E3D518B605}" destId="{76C5A8D6-4DB2-402C-9C80-8AD407C2202F}" srcOrd="0" destOrd="0" parTransId="{77292A1A-5C7D-4A46-BF77-B5F6962476A4}" sibTransId="{D6C2087F-02AE-48FA-941F-3419EF842A88}"/>
    <dgm:cxn modelId="{4EDB734F-2E75-4F85-A963-50BF30DDE494}" type="presOf" srcId="{CAD7FAAC-20F0-4FB5-AA65-4FFBF80AEE2D}" destId="{69E234A7-BF2E-4942-B944-668AE142151A}" srcOrd="0" destOrd="0" presId="urn:microsoft.com/office/officeart/2005/8/layout/orgChart1"/>
    <dgm:cxn modelId="{B1510533-2D08-49E3-BDD4-C8708D0CEE5A}" type="presOf" srcId="{1A057079-FDEB-44D4-A42B-9A47B580FB02}" destId="{A52E4E0E-9CB0-42F3-80FC-834AA1E09236}" srcOrd="1" destOrd="0" presId="urn:microsoft.com/office/officeart/2005/8/layout/orgChart1"/>
    <dgm:cxn modelId="{2844F8BB-3CB5-4DEC-8B61-74F0C2754FBB}" type="presOf" srcId="{A82197EE-8CB1-4FD1-8E09-0BEB1A4A05CD}" destId="{E4283824-05DE-4139-A329-17C159F8DFB2}" srcOrd="0" destOrd="0" presId="urn:microsoft.com/office/officeart/2005/8/layout/orgChart1"/>
    <dgm:cxn modelId="{B422D2D5-ADB7-45AC-A4DC-C71356E6D22E}" type="presOf" srcId="{CB537A7F-627C-4AD1-B241-9C03DAB6A44B}" destId="{A4D2EAB3-7399-431D-AFAB-FC2BCBE0D53E}" srcOrd="0" destOrd="0" presId="urn:microsoft.com/office/officeart/2005/8/layout/orgChart1"/>
    <dgm:cxn modelId="{FC9E9C92-799D-4459-95E9-8F92F8085DDD}" type="presOf" srcId="{77292A1A-5C7D-4A46-BF77-B5F6962476A4}" destId="{86641BFB-CC67-4A63-A83F-1C9127B53A9B}" srcOrd="0" destOrd="0" presId="urn:microsoft.com/office/officeart/2005/8/layout/orgChart1"/>
    <dgm:cxn modelId="{9529386A-096E-498F-A2A6-F948DE2BEE66}" srcId="{DEF8EE3F-1DEA-4E47-80FC-F8A0471EC625}" destId="{A82197EE-8CB1-4FD1-8E09-0BEB1A4A05CD}" srcOrd="0" destOrd="0" parTransId="{D69D4D25-9686-4C61-9AA7-08BC88F36078}" sibTransId="{73685936-476E-4967-9B30-FA8639C6C45E}"/>
    <dgm:cxn modelId="{BD6BBCA9-4EA5-4CFB-A403-AF5716C8FF73}" type="presOf" srcId="{76C5A8D6-4DB2-402C-9C80-8AD407C2202F}" destId="{963D4AAA-F9AF-4226-BB5D-80F37E4291C9}" srcOrd="0" destOrd="0" presId="urn:microsoft.com/office/officeart/2005/8/layout/orgChart1"/>
    <dgm:cxn modelId="{297F008F-933B-4729-B618-C1277C582DF3}" srcId="{4470E30C-76D9-4B25-A2DB-65E3D518B605}" destId="{63CD9588-E9D8-465F-A417-4ED771D39A6E}" srcOrd="1" destOrd="0" parTransId="{CAD7FAAC-20F0-4FB5-AA65-4FFBF80AEE2D}" sibTransId="{76415EB9-7965-47B8-909F-4A5A30C054EA}"/>
    <dgm:cxn modelId="{F6967FCB-F968-4A2E-B0C4-E663ADF047FB}" type="presOf" srcId="{D69D4D25-9686-4C61-9AA7-08BC88F36078}" destId="{F6A82395-4B1D-4196-9010-AE5FE870288B}" srcOrd="0" destOrd="0" presId="urn:microsoft.com/office/officeart/2005/8/layout/orgChart1"/>
    <dgm:cxn modelId="{694872CE-7CC8-4577-B720-995B3E3A18CF}" type="presParOf" srcId="{1B08BD59-802A-4091-864A-F0237DFEA627}" destId="{418C0E56-36D5-463F-B022-FF8386239804}" srcOrd="0" destOrd="0" presId="urn:microsoft.com/office/officeart/2005/8/layout/orgChart1"/>
    <dgm:cxn modelId="{A9AD44DB-4C87-4A58-9728-7AE171EA1F7F}" type="presParOf" srcId="{418C0E56-36D5-463F-B022-FF8386239804}" destId="{5DE8FB4F-A683-4A9A-AC12-78836CD8F628}" srcOrd="0" destOrd="0" presId="urn:microsoft.com/office/officeart/2005/8/layout/orgChart1"/>
    <dgm:cxn modelId="{7C919F5F-6FE7-445D-8251-99B3AB3ED193}" type="presParOf" srcId="{5DE8FB4F-A683-4A9A-AC12-78836CD8F628}" destId="{D40C9688-BBA8-4762-9291-F5F84D40A5C9}" srcOrd="0" destOrd="0" presId="urn:microsoft.com/office/officeart/2005/8/layout/orgChart1"/>
    <dgm:cxn modelId="{3263F2AE-3F5F-4F85-9349-51A4A6C86A7E}" type="presParOf" srcId="{5DE8FB4F-A683-4A9A-AC12-78836CD8F628}" destId="{D7F278C4-7090-41DA-BA31-07C4A3F4F6EB}" srcOrd="1" destOrd="0" presId="urn:microsoft.com/office/officeart/2005/8/layout/orgChart1"/>
    <dgm:cxn modelId="{D7DEF418-510D-4BA1-B8B2-B48B442FC805}" type="presParOf" srcId="{418C0E56-36D5-463F-B022-FF8386239804}" destId="{7E540D25-71C2-4D6B-9E8A-6D2C86D7F779}" srcOrd="1" destOrd="0" presId="urn:microsoft.com/office/officeart/2005/8/layout/orgChart1"/>
    <dgm:cxn modelId="{88EA54F3-E70C-4F7C-8A62-BC32B936D09A}" type="presParOf" srcId="{7E540D25-71C2-4D6B-9E8A-6D2C86D7F779}" destId="{86641BFB-CC67-4A63-A83F-1C9127B53A9B}" srcOrd="0" destOrd="0" presId="urn:microsoft.com/office/officeart/2005/8/layout/orgChart1"/>
    <dgm:cxn modelId="{A0870143-8039-4FD4-8AF1-930C0C9E4825}" type="presParOf" srcId="{7E540D25-71C2-4D6B-9E8A-6D2C86D7F779}" destId="{8B36E995-CC04-4147-A675-1BDD37AC0ED1}" srcOrd="1" destOrd="0" presId="urn:microsoft.com/office/officeart/2005/8/layout/orgChart1"/>
    <dgm:cxn modelId="{2E95AC97-1D39-48C8-AC42-66CDED6BCE14}" type="presParOf" srcId="{8B36E995-CC04-4147-A675-1BDD37AC0ED1}" destId="{11682C0A-F7C2-45FC-8F66-6F4FFE637883}" srcOrd="0" destOrd="0" presId="urn:microsoft.com/office/officeart/2005/8/layout/orgChart1"/>
    <dgm:cxn modelId="{4C7F0BAB-8A02-4BB6-B6D0-C0E3490925AF}" type="presParOf" srcId="{11682C0A-F7C2-45FC-8F66-6F4FFE637883}" destId="{963D4AAA-F9AF-4226-BB5D-80F37E4291C9}" srcOrd="0" destOrd="0" presId="urn:microsoft.com/office/officeart/2005/8/layout/orgChart1"/>
    <dgm:cxn modelId="{FC0F5768-CB3F-4364-A8A8-1456AC5D0D18}" type="presParOf" srcId="{11682C0A-F7C2-45FC-8F66-6F4FFE637883}" destId="{45949927-B53E-4C4E-877F-66D01B30D2DD}" srcOrd="1" destOrd="0" presId="urn:microsoft.com/office/officeart/2005/8/layout/orgChart1"/>
    <dgm:cxn modelId="{673F2995-6197-4D81-ADDB-A7A6F459EA51}" type="presParOf" srcId="{8B36E995-CC04-4147-A675-1BDD37AC0ED1}" destId="{C9EAF840-407F-4847-AAF3-41AC73B7C2BE}" srcOrd="1" destOrd="0" presId="urn:microsoft.com/office/officeart/2005/8/layout/orgChart1"/>
    <dgm:cxn modelId="{4E9C2AA8-6874-4613-9FA7-0D543E0B4844}" type="presParOf" srcId="{C9EAF840-407F-4847-AAF3-41AC73B7C2BE}" destId="{7CD7B375-1930-4915-ACC8-BD01D1F9FDBE}" srcOrd="0" destOrd="0" presId="urn:microsoft.com/office/officeart/2005/8/layout/orgChart1"/>
    <dgm:cxn modelId="{6FBC5E1A-FDDE-49F4-BA85-AB67ED663EFF}" type="presParOf" srcId="{C9EAF840-407F-4847-AAF3-41AC73B7C2BE}" destId="{F9FC73C1-85E6-4F51-BD11-DA0CDF9F8BA3}" srcOrd="1" destOrd="0" presId="urn:microsoft.com/office/officeart/2005/8/layout/orgChart1"/>
    <dgm:cxn modelId="{C6AE8D90-3C01-4818-BE89-F53C656564F5}" type="presParOf" srcId="{F9FC73C1-85E6-4F51-BD11-DA0CDF9F8BA3}" destId="{14B48ADC-222D-42D6-9A1B-4A5F5C65DE74}" srcOrd="0" destOrd="0" presId="urn:microsoft.com/office/officeart/2005/8/layout/orgChart1"/>
    <dgm:cxn modelId="{A8D5CD8E-2B69-4813-931D-052E7A9CC7D8}" type="presParOf" srcId="{14B48ADC-222D-42D6-9A1B-4A5F5C65DE74}" destId="{A4D2EAB3-7399-431D-AFAB-FC2BCBE0D53E}" srcOrd="0" destOrd="0" presId="urn:microsoft.com/office/officeart/2005/8/layout/orgChart1"/>
    <dgm:cxn modelId="{D9D86CF5-1FAE-4350-842E-1804F3014E63}" type="presParOf" srcId="{14B48ADC-222D-42D6-9A1B-4A5F5C65DE74}" destId="{05D29607-16CA-42A1-A5D7-49420E71B11D}" srcOrd="1" destOrd="0" presId="urn:microsoft.com/office/officeart/2005/8/layout/orgChart1"/>
    <dgm:cxn modelId="{A3998A07-E666-485B-B537-63EA83B8D596}" type="presParOf" srcId="{F9FC73C1-85E6-4F51-BD11-DA0CDF9F8BA3}" destId="{83DCEB95-DAEA-4BF6-9C10-2FF97FE27879}" srcOrd="1" destOrd="0" presId="urn:microsoft.com/office/officeart/2005/8/layout/orgChart1"/>
    <dgm:cxn modelId="{293548FB-F165-4FD7-9E20-2CB79CAA6822}" type="presParOf" srcId="{F9FC73C1-85E6-4F51-BD11-DA0CDF9F8BA3}" destId="{73C0D79D-1EE6-4F0D-AEAF-26C0E5C81C8C}" srcOrd="2" destOrd="0" presId="urn:microsoft.com/office/officeart/2005/8/layout/orgChart1"/>
    <dgm:cxn modelId="{219D2134-9567-41F3-A786-04F05E3A144A}" type="presParOf" srcId="{8B36E995-CC04-4147-A675-1BDD37AC0ED1}" destId="{199C3B85-38C2-4C7B-A6CF-752CA63C7E17}" srcOrd="2" destOrd="0" presId="urn:microsoft.com/office/officeart/2005/8/layout/orgChart1"/>
    <dgm:cxn modelId="{70468754-206B-479E-9B68-B19EAF5AE139}" type="presParOf" srcId="{7E540D25-71C2-4D6B-9E8A-6D2C86D7F779}" destId="{69E234A7-BF2E-4942-B944-668AE142151A}" srcOrd="2" destOrd="0" presId="urn:microsoft.com/office/officeart/2005/8/layout/orgChart1"/>
    <dgm:cxn modelId="{8FA19B55-025A-4E38-BC6B-2D9FA2014D9E}" type="presParOf" srcId="{7E540D25-71C2-4D6B-9E8A-6D2C86D7F779}" destId="{3258AA83-B86D-4E6C-8D61-40329D6A9B52}" srcOrd="3" destOrd="0" presId="urn:microsoft.com/office/officeart/2005/8/layout/orgChart1"/>
    <dgm:cxn modelId="{70045187-F404-4DF8-B6B9-7775074783DC}" type="presParOf" srcId="{3258AA83-B86D-4E6C-8D61-40329D6A9B52}" destId="{F1753ECD-04BA-4A96-A4DB-1A900234FAD2}" srcOrd="0" destOrd="0" presId="urn:microsoft.com/office/officeart/2005/8/layout/orgChart1"/>
    <dgm:cxn modelId="{97858F09-6040-4245-9873-B3F5F3FB763E}" type="presParOf" srcId="{F1753ECD-04BA-4A96-A4DB-1A900234FAD2}" destId="{BB5E23F5-0B68-4312-A672-9FE3506658C2}" srcOrd="0" destOrd="0" presId="urn:microsoft.com/office/officeart/2005/8/layout/orgChart1"/>
    <dgm:cxn modelId="{9779E830-920E-41C2-A394-8BF5415256D6}" type="presParOf" srcId="{F1753ECD-04BA-4A96-A4DB-1A900234FAD2}" destId="{00C834F2-567E-4B6E-AA9F-B4BBF08FE715}" srcOrd="1" destOrd="0" presId="urn:microsoft.com/office/officeart/2005/8/layout/orgChart1"/>
    <dgm:cxn modelId="{03A1AAA7-F5FF-434F-B968-C33F0FC728BF}" type="presParOf" srcId="{3258AA83-B86D-4E6C-8D61-40329D6A9B52}" destId="{89D7872E-C8C8-4C02-A9F8-BDEB115F6D70}" srcOrd="1" destOrd="0" presId="urn:microsoft.com/office/officeart/2005/8/layout/orgChart1"/>
    <dgm:cxn modelId="{5843099D-4F5B-4CDD-A8CE-C0B288768DED}" type="presParOf" srcId="{89D7872E-C8C8-4C02-A9F8-BDEB115F6D70}" destId="{DE91D01A-FBB2-4DF3-B48C-542DB051EB79}" srcOrd="0" destOrd="0" presId="urn:microsoft.com/office/officeart/2005/8/layout/orgChart1"/>
    <dgm:cxn modelId="{8681DA46-40CF-49CC-A2A1-335AC27D37D9}" type="presParOf" srcId="{89D7872E-C8C8-4C02-A9F8-BDEB115F6D70}" destId="{DDF9A49C-5107-4DBE-8D14-7CC093967F92}" srcOrd="1" destOrd="0" presId="urn:microsoft.com/office/officeart/2005/8/layout/orgChart1"/>
    <dgm:cxn modelId="{B2CB60EA-2973-46C8-90E5-2C3D67F51CFE}" type="presParOf" srcId="{DDF9A49C-5107-4DBE-8D14-7CC093967F92}" destId="{120180D5-129B-4C10-92C9-DB758099E8D8}" srcOrd="0" destOrd="0" presId="urn:microsoft.com/office/officeart/2005/8/layout/orgChart1"/>
    <dgm:cxn modelId="{0E18FC11-E3EB-4E9F-8F5E-6F4B122E8884}" type="presParOf" srcId="{120180D5-129B-4C10-92C9-DB758099E8D8}" destId="{A8C847AB-0DCD-4FD8-A095-C04DECBB973A}" srcOrd="0" destOrd="0" presId="urn:microsoft.com/office/officeart/2005/8/layout/orgChart1"/>
    <dgm:cxn modelId="{75ED945E-B9E6-4685-BF1F-197368756B00}" type="presParOf" srcId="{120180D5-129B-4C10-92C9-DB758099E8D8}" destId="{A52E4E0E-9CB0-42F3-80FC-834AA1E09236}" srcOrd="1" destOrd="0" presId="urn:microsoft.com/office/officeart/2005/8/layout/orgChart1"/>
    <dgm:cxn modelId="{023E5B96-827C-4198-BC02-716338421951}" type="presParOf" srcId="{DDF9A49C-5107-4DBE-8D14-7CC093967F92}" destId="{EDC6058A-35CA-4BBA-8747-47883F2873E0}" srcOrd="1" destOrd="0" presId="urn:microsoft.com/office/officeart/2005/8/layout/orgChart1"/>
    <dgm:cxn modelId="{C1682AE2-09A3-4B58-A043-81530B00FDC8}" type="presParOf" srcId="{DDF9A49C-5107-4DBE-8D14-7CC093967F92}" destId="{7FCF3D4D-C6F8-47C0-B5F5-C6814F97CB9B}" srcOrd="2" destOrd="0" presId="urn:microsoft.com/office/officeart/2005/8/layout/orgChart1"/>
    <dgm:cxn modelId="{6A73B729-492B-4253-B68E-BE0E3348DE8C}" type="presParOf" srcId="{3258AA83-B86D-4E6C-8D61-40329D6A9B52}" destId="{27F464FD-A0B4-4858-BED7-E2F38F0491FA}" srcOrd="2" destOrd="0" presId="urn:microsoft.com/office/officeart/2005/8/layout/orgChart1"/>
    <dgm:cxn modelId="{B42ACD03-96F6-42FF-B953-6CD7049C7326}" type="presParOf" srcId="{7E540D25-71C2-4D6B-9E8A-6D2C86D7F779}" destId="{4E254C13-F138-45A6-9A45-DA1F8CDC9E9A}" srcOrd="4" destOrd="0" presId="urn:microsoft.com/office/officeart/2005/8/layout/orgChart1"/>
    <dgm:cxn modelId="{BA841DF7-5DC1-47D9-8B77-8A697E0AF70B}" type="presParOf" srcId="{7E540D25-71C2-4D6B-9E8A-6D2C86D7F779}" destId="{9D0DFD32-B6E1-4BA0-8690-3DFACE6A79DD}" srcOrd="5" destOrd="0" presId="urn:microsoft.com/office/officeart/2005/8/layout/orgChart1"/>
    <dgm:cxn modelId="{2EF294EC-5DB1-40C4-8249-E03C7871B2BF}" type="presParOf" srcId="{9D0DFD32-B6E1-4BA0-8690-3DFACE6A79DD}" destId="{96522A6C-5B90-4C0A-9EC8-494BEEC0B116}" srcOrd="0" destOrd="0" presId="urn:microsoft.com/office/officeart/2005/8/layout/orgChart1"/>
    <dgm:cxn modelId="{7E5E4CAD-2200-4007-88ED-C01728B4A421}" type="presParOf" srcId="{96522A6C-5B90-4C0A-9EC8-494BEEC0B116}" destId="{D3AE0CFF-4E1C-4964-BBCA-215EDD0A30AC}" srcOrd="0" destOrd="0" presId="urn:microsoft.com/office/officeart/2005/8/layout/orgChart1"/>
    <dgm:cxn modelId="{E394B0D8-D1BD-4411-B919-1037E923B4E2}" type="presParOf" srcId="{96522A6C-5B90-4C0A-9EC8-494BEEC0B116}" destId="{582BFDE0-979C-4DB7-9E48-C20E8A387219}" srcOrd="1" destOrd="0" presId="urn:microsoft.com/office/officeart/2005/8/layout/orgChart1"/>
    <dgm:cxn modelId="{5D40D5E6-C0F9-48FA-9E46-9563FE07B0AE}" type="presParOf" srcId="{9D0DFD32-B6E1-4BA0-8690-3DFACE6A79DD}" destId="{1AC11ED3-1BCB-4423-A862-0B21B30B237C}" srcOrd="1" destOrd="0" presId="urn:microsoft.com/office/officeart/2005/8/layout/orgChart1"/>
    <dgm:cxn modelId="{A2F0807A-81B6-42AE-8339-170B451D6EA7}" type="presParOf" srcId="{1AC11ED3-1BCB-4423-A862-0B21B30B237C}" destId="{F6A82395-4B1D-4196-9010-AE5FE870288B}" srcOrd="0" destOrd="0" presId="urn:microsoft.com/office/officeart/2005/8/layout/orgChart1"/>
    <dgm:cxn modelId="{EE2C3EFA-91B0-4F7D-B8FE-C43B1073952F}" type="presParOf" srcId="{1AC11ED3-1BCB-4423-A862-0B21B30B237C}" destId="{681591E5-7BBF-4305-BBF3-6EE2259326F5}" srcOrd="1" destOrd="0" presId="urn:microsoft.com/office/officeart/2005/8/layout/orgChart1"/>
    <dgm:cxn modelId="{2A6CBCB2-93AB-4688-B175-5CE31783946D}" type="presParOf" srcId="{681591E5-7BBF-4305-BBF3-6EE2259326F5}" destId="{CF704702-3175-453E-B77B-BE1B70924E29}" srcOrd="0" destOrd="0" presId="urn:microsoft.com/office/officeart/2005/8/layout/orgChart1"/>
    <dgm:cxn modelId="{93DDB1E0-602A-41A1-8C50-3FB1E306F307}" type="presParOf" srcId="{CF704702-3175-453E-B77B-BE1B70924E29}" destId="{E4283824-05DE-4139-A329-17C159F8DFB2}" srcOrd="0" destOrd="0" presId="urn:microsoft.com/office/officeart/2005/8/layout/orgChart1"/>
    <dgm:cxn modelId="{0B8FBBFE-8035-48DE-B263-8D53C4815E4B}" type="presParOf" srcId="{CF704702-3175-453E-B77B-BE1B70924E29}" destId="{581B1D3B-F800-417F-B82B-B224659E5771}" srcOrd="1" destOrd="0" presId="urn:microsoft.com/office/officeart/2005/8/layout/orgChart1"/>
    <dgm:cxn modelId="{492276E6-83DB-4676-A54A-4B4E02F4BED3}" type="presParOf" srcId="{681591E5-7BBF-4305-BBF3-6EE2259326F5}" destId="{D226DB7E-3550-452B-BC34-3FA89D4C94ED}" srcOrd="1" destOrd="0" presId="urn:microsoft.com/office/officeart/2005/8/layout/orgChart1"/>
    <dgm:cxn modelId="{9AD343BB-EA24-4589-B50B-B0D3040CC605}" type="presParOf" srcId="{681591E5-7BBF-4305-BBF3-6EE2259326F5}" destId="{77EF4D52-FBE4-47E3-A1E4-A0B467EDFE97}" srcOrd="2" destOrd="0" presId="urn:microsoft.com/office/officeart/2005/8/layout/orgChart1"/>
    <dgm:cxn modelId="{51F3A03F-E67D-4904-8060-B0FFA865F388}" type="presParOf" srcId="{9D0DFD32-B6E1-4BA0-8690-3DFACE6A79DD}" destId="{15A39F47-BF94-414F-89E2-C0D2F4EF2955}" srcOrd="2" destOrd="0" presId="urn:microsoft.com/office/officeart/2005/8/layout/orgChart1"/>
    <dgm:cxn modelId="{9C8D73D8-B6BB-420D-BD96-B46DE5E826DF}" type="presParOf" srcId="{418C0E56-36D5-463F-B022-FF8386239804}" destId="{DA22222C-4EFE-4232-99FC-6134207410B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A397EE-84A4-4999-96F1-B58078E98DBD}" type="doc">
      <dgm:prSet loTypeId="urn:microsoft.com/office/officeart/2005/8/layout/hierarchy2" loCatId="hierarchy" qsTypeId="urn:microsoft.com/office/officeart/2005/8/quickstyle/simple2" qsCatId="simple" csTypeId="urn:microsoft.com/office/officeart/2005/8/colors/accent1_2" csCatId="accent1" phldr="1"/>
      <dgm:spPr/>
    </dgm:pt>
    <dgm:pt modelId="{9ECE6BB6-9DB7-4BA4-97D1-126DE77060AA}">
      <dgm:prSet custT="1"/>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solidFill>
                <a:schemeClr val="tx1"/>
              </a:solidFill>
              <a:effectLst/>
              <a:latin typeface="Arial" pitchFamily="34" charset="0"/>
              <a:ea typeface="Times New Roman" pitchFamily="18" charset="0"/>
            </a:rPr>
            <a:t>ΣΥΝΟΛΙΚΟ ΠΟΣΟ</a:t>
          </a:r>
          <a:endParaRPr kumimoji="0" lang="el-GR" sz="1200" b="0"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smtClean="0">
              <a:ln/>
              <a:solidFill>
                <a:schemeClr val="tx1"/>
              </a:solidFill>
              <a:effectLst/>
              <a:latin typeface="Arial" pitchFamily="34" charset="0"/>
              <a:ea typeface="Times New Roman" pitchFamily="18" charset="0"/>
            </a:rPr>
            <a:t>2.164.998,30 €</a:t>
          </a:r>
          <a:endParaRPr kumimoji="0" lang="el-GR" sz="1400" b="0" i="0" u="none" strike="noStrike" cap="none" normalizeH="0" baseline="0" dirty="0" smtClean="0">
            <a:ln/>
            <a:solidFill>
              <a:schemeClr val="tx1"/>
            </a:solidFill>
            <a:effectLst/>
            <a:latin typeface="Arial" pitchFamily="34" charset="0"/>
          </a:endParaRPr>
        </a:p>
      </dgm:t>
    </dgm:pt>
    <dgm:pt modelId="{E59B4E35-6F0C-4F79-9F49-35AEC78368E6}" type="parTrans" cxnId="{FD4AA0BD-9BDD-43A9-857D-2FA9C56E554D}">
      <dgm:prSet/>
      <dgm:spPr/>
      <dgm:t>
        <a:bodyPr/>
        <a:lstStyle/>
        <a:p>
          <a:endParaRPr lang="el-GR"/>
        </a:p>
      </dgm:t>
    </dgm:pt>
    <dgm:pt modelId="{EB464E8F-4D9A-4870-8204-0C5F8A32E729}" type="sibTrans" cxnId="{FD4AA0BD-9BDD-43A9-857D-2FA9C56E554D}">
      <dgm:prSet/>
      <dgm:spPr/>
      <dgm:t>
        <a:bodyPr/>
        <a:lstStyle/>
        <a:p>
          <a:endParaRPr lang="el-GR"/>
        </a:p>
      </dgm:t>
    </dgm:pt>
    <dgm:pt modelId="{570678B5-0853-4EEC-B41C-A4A5E2E25F78}" type="pres">
      <dgm:prSet presAssocID="{A1A397EE-84A4-4999-96F1-B58078E98DBD}" presName="diagram" presStyleCnt="0">
        <dgm:presLayoutVars>
          <dgm:chPref val="1"/>
          <dgm:dir/>
          <dgm:animOne val="branch"/>
          <dgm:animLvl val="lvl"/>
          <dgm:resizeHandles val="exact"/>
        </dgm:presLayoutVars>
      </dgm:prSet>
      <dgm:spPr/>
    </dgm:pt>
    <dgm:pt modelId="{469CF2BC-5C03-4FE1-9CCC-EE82A72D4DF4}" type="pres">
      <dgm:prSet presAssocID="{9ECE6BB6-9DB7-4BA4-97D1-126DE77060AA}" presName="root1" presStyleCnt="0"/>
      <dgm:spPr/>
    </dgm:pt>
    <dgm:pt modelId="{F5B72F1D-4C96-4C62-9761-45641B6923F2}" type="pres">
      <dgm:prSet presAssocID="{9ECE6BB6-9DB7-4BA4-97D1-126DE77060AA}" presName="LevelOneTextNode" presStyleLbl="node0" presStyleIdx="0" presStyleCnt="1">
        <dgm:presLayoutVars>
          <dgm:chPref val="3"/>
        </dgm:presLayoutVars>
      </dgm:prSet>
      <dgm:spPr/>
      <dgm:t>
        <a:bodyPr/>
        <a:lstStyle/>
        <a:p>
          <a:endParaRPr lang="el-GR"/>
        </a:p>
      </dgm:t>
    </dgm:pt>
    <dgm:pt modelId="{99B675AE-F136-4E56-84F6-A6E046FB94B6}" type="pres">
      <dgm:prSet presAssocID="{9ECE6BB6-9DB7-4BA4-97D1-126DE77060AA}" presName="level2hierChild" presStyleCnt="0"/>
      <dgm:spPr/>
    </dgm:pt>
  </dgm:ptLst>
  <dgm:cxnLst>
    <dgm:cxn modelId="{4ECD6512-908D-4434-8E93-A9196FB64E2E}" type="presOf" srcId="{9ECE6BB6-9DB7-4BA4-97D1-126DE77060AA}" destId="{F5B72F1D-4C96-4C62-9761-45641B6923F2}" srcOrd="0" destOrd="0" presId="urn:microsoft.com/office/officeart/2005/8/layout/hierarchy2"/>
    <dgm:cxn modelId="{DE1D5855-76A7-49BA-B4D9-3717DEDC0F75}" type="presOf" srcId="{A1A397EE-84A4-4999-96F1-B58078E98DBD}" destId="{570678B5-0853-4EEC-B41C-A4A5E2E25F78}" srcOrd="0" destOrd="0" presId="urn:microsoft.com/office/officeart/2005/8/layout/hierarchy2"/>
    <dgm:cxn modelId="{FD4AA0BD-9BDD-43A9-857D-2FA9C56E554D}" srcId="{A1A397EE-84A4-4999-96F1-B58078E98DBD}" destId="{9ECE6BB6-9DB7-4BA4-97D1-126DE77060AA}" srcOrd="0" destOrd="0" parTransId="{E59B4E35-6F0C-4F79-9F49-35AEC78368E6}" sibTransId="{EB464E8F-4D9A-4870-8204-0C5F8A32E729}"/>
    <dgm:cxn modelId="{4FEF3DBF-39AA-42B8-9525-869907E8F91E}" type="presParOf" srcId="{570678B5-0853-4EEC-B41C-A4A5E2E25F78}" destId="{469CF2BC-5C03-4FE1-9CCC-EE82A72D4DF4}" srcOrd="0" destOrd="0" presId="urn:microsoft.com/office/officeart/2005/8/layout/hierarchy2"/>
    <dgm:cxn modelId="{C2AA8D28-D2C8-40B3-A51E-C55E5DED51DD}" type="presParOf" srcId="{469CF2BC-5C03-4FE1-9CCC-EE82A72D4DF4}" destId="{F5B72F1D-4C96-4C62-9761-45641B6923F2}" srcOrd="0" destOrd="0" presId="urn:microsoft.com/office/officeart/2005/8/layout/hierarchy2"/>
    <dgm:cxn modelId="{7EF4185B-BA11-4057-978C-07DEC43CA2ED}" type="presParOf" srcId="{469CF2BC-5C03-4FE1-9CCC-EE82A72D4DF4}" destId="{99B675AE-F136-4E56-84F6-A6E046FB94B6}" srcOrd="1" destOrd="0" presId="urn:microsoft.com/office/officeart/2005/8/layout/hierarchy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A82395-4B1D-4196-9010-AE5FE870288B}">
      <dsp:nvSpPr>
        <dsp:cNvPr id="0" name=""/>
        <dsp:cNvSpPr/>
      </dsp:nvSpPr>
      <dsp:spPr>
        <a:xfrm>
          <a:off x="4638314"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254C13-F138-45A6-9A45-DA1F8CDC9E9A}">
      <dsp:nvSpPr>
        <dsp:cNvPr id="0" name=""/>
        <dsp:cNvSpPr/>
      </dsp:nvSpPr>
      <dsp:spPr>
        <a:xfrm>
          <a:off x="2743199" y="1083817"/>
          <a:ext cx="1940834" cy="336838"/>
        </a:xfrm>
        <a:custGeom>
          <a:avLst/>
          <a:gdLst/>
          <a:ahLst/>
          <a:cxnLst/>
          <a:rect l="0" t="0" r="0" b="0"/>
          <a:pathLst>
            <a:path>
              <a:moveTo>
                <a:pt x="0" y="0"/>
              </a:moveTo>
              <a:lnTo>
                <a:pt x="0" y="168419"/>
              </a:lnTo>
              <a:lnTo>
                <a:pt x="1940834" y="168419"/>
              </a:lnTo>
              <a:lnTo>
                <a:pt x="1940834"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1D01A-FBB2-4DF3-B48C-542DB051EB79}">
      <dsp:nvSpPr>
        <dsp:cNvPr id="0" name=""/>
        <dsp:cNvSpPr/>
      </dsp:nvSpPr>
      <dsp:spPr>
        <a:xfrm>
          <a:off x="2697479"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E234A7-BF2E-4942-B944-668AE142151A}">
      <dsp:nvSpPr>
        <dsp:cNvPr id="0" name=""/>
        <dsp:cNvSpPr/>
      </dsp:nvSpPr>
      <dsp:spPr>
        <a:xfrm>
          <a:off x="2697479" y="1083817"/>
          <a:ext cx="91440" cy="336838"/>
        </a:xfrm>
        <a:custGeom>
          <a:avLst/>
          <a:gdLst/>
          <a:ahLst/>
          <a:cxnLst/>
          <a:rect l="0" t="0" r="0" b="0"/>
          <a:pathLst>
            <a:path>
              <a:moveTo>
                <a:pt x="45720" y="0"/>
              </a:moveTo>
              <a:lnTo>
                <a:pt x="45720"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D7B375-1930-4915-ACC8-BD01D1F9FDBE}">
      <dsp:nvSpPr>
        <dsp:cNvPr id="0" name=""/>
        <dsp:cNvSpPr/>
      </dsp:nvSpPr>
      <dsp:spPr>
        <a:xfrm>
          <a:off x="756645"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641BFB-CC67-4A63-A83F-1C9127B53A9B}">
      <dsp:nvSpPr>
        <dsp:cNvPr id="0" name=""/>
        <dsp:cNvSpPr/>
      </dsp:nvSpPr>
      <dsp:spPr>
        <a:xfrm>
          <a:off x="802365" y="1083817"/>
          <a:ext cx="1940834" cy="336838"/>
        </a:xfrm>
        <a:custGeom>
          <a:avLst/>
          <a:gdLst/>
          <a:ahLst/>
          <a:cxnLst/>
          <a:rect l="0" t="0" r="0" b="0"/>
          <a:pathLst>
            <a:path>
              <a:moveTo>
                <a:pt x="1940834" y="0"/>
              </a:moveTo>
              <a:lnTo>
                <a:pt x="1940834" y="168419"/>
              </a:lnTo>
              <a:lnTo>
                <a:pt x="0" y="168419"/>
              </a:lnTo>
              <a:lnTo>
                <a:pt x="0"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0C9688-BBA8-4762-9291-F5F84D40A5C9}">
      <dsp:nvSpPr>
        <dsp:cNvPr id="0" name=""/>
        <dsp:cNvSpPr/>
      </dsp:nvSpPr>
      <dsp:spPr>
        <a:xfrm>
          <a:off x="1941202" y="281819"/>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sng" strike="noStrike" kern="1200" cap="none" normalizeH="0" baseline="0" dirty="0" smtClean="0">
              <a:ln/>
              <a:solidFill>
                <a:schemeClr val="tx1"/>
              </a:solidFill>
              <a:effectLst/>
              <a:latin typeface="Arial" pitchFamily="34" charset="0"/>
              <a:ea typeface="Times New Roman" pitchFamily="18" charset="0"/>
            </a:rPr>
            <a:t>ΑΠΟΦΑΣΕΙΣ</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110</a:t>
          </a:r>
          <a:endParaRPr kumimoji="0" lang="en-US" sz="1200" b="0" i="0" u="none" strike="noStrike" kern="1200" cap="none" normalizeH="0" baseline="0" dirty="0" smtClean="0">
            <a:ln/>
            <a:solidFill>
              <a:schemeClr val="tx1"/>
            </a:solidFill>
            <a:effectLst/>
            <a:latin typeface="Arial" pitchFamily="34" charset="0"/>
          </a:endParaRPr>
        </a:p>
      </dsp:txBody>
      <dsp:txXfrm>
        <a:off x="1941202" y="281819"/>
        <a:ext cx="1603995" cy="801997"/>
      </dsp:txXfrm>
    </dsp:sp>
    <dsp:sp modelId="{963D4AAA-F9AF-4226-BB5D-80F37E4291C9}">
      <dsp:nvSpPr>
        <dsp:cNvPr id="0" name=""/>
        <dsp:cNvSpPr/>
      </dsp:nvSpPr>
      <dsp:spPr>
        <a:xfrm>
          <a:off x="368"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ΠΑΡΑΒΑΣΕΙΣ Δ.Σ. </a:t>
          </a:r>
          <a:r>
            <a:rPr kumimoji="0" lang="en-US" sz="1200" b="1" i="0" u="none" strike="noStrike" kern="1200" cap="none" normalizeH="0" baseline="0" dirty="0" smtClean="0">
              <a:ln/>
              <a:solidFill>
                <a:schemeClr val="tx1"/>
              </a:solidFill>
              <a:effectLst/>
              <a:latin typeface="Arial" pitchFamily="34" charset="0"/>
              <a:ea typeface="Times New Roman" pitchFamily="18" charset="0"/>
            </a:rPr>
            <a:t>MARPOL</a:t>
          </a:r>
          <a:endParaRPr kumimoji="0" lang="en-US"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47</a:t>
          </a:r>
        </a:p>
      </dsp:txBody>
      <dsp:txXfrm>
        <a:off x="368" y="1420656"/>
        <a:ext cx="1603995" cy="801997"/>
      </dsp:txXfrm>
    </dsp:sp>
    <dsp:sp modelId="{A4D2EAB3-7399-431D-AFAB-FC2BCBE0D53E}">
      <dsp:nvSpPr>
        <dsp:cNvPr id="0" name=""/>
        <dsp:cNvSpPr/>
      </dsp:nvSpPr>
      <dsp:spPr>
        <a:xfrm>
          <a:off x="368"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ΠΑΡΑΒΑΣΕΙΣ Δ.Σ. </a:t>
          </a:r>
          <a:r>
            <a:rPr kumimoji="0" lang="en-US" sz="1200" b="1" i="0" u="none" strike="noStrike" kern="1200" cap="none" normalizeH="0" baseline="0" dirty="0" smtClean="0">
              <a:ln/>
              <a:solidFill>
                <a:schemeClr val="tx1"/>
              </a:solidFill>
              <a:effectLst/>
              <a:latin typeface="Arial" pitchFamily="34" charset="0"/>
              <a:ea typeface="Times New Roman" pitchFamily="18" charset="0"/>
            </a:rPr>
            <a:t>MARPOL</a:t>
          </a:r>
          <a:endParaRPr kumimoji="0" lang="en-US"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65.7</a:t>
          </a:r>
          <a:r>
            <a:rPr kumimoji="0" lang="en-US" sz="1200" b="0" i="0" u="none" strike="noStrike" kern="1200" cap="none" normalizeH="0" baseline="0" dirty="0" smtClean="0">
              <a:ln/>
              <a:solidFill>
                <a:schemeClr val="tx1"/>
              </a:solidFill>
              <a:effectLst/>
              <a:latin typeface="Arial" pitchFamily="34" charset="0"/>
              <a:ea typeface="Times New Roman" pitchFamily="18" charset="0"/>
            </a:rPr>
            <a:t>00,00 €</a:t>
          </a:r>
          <a:endParaRPr kumimoji="0" lang="en-US" sz="1200" b="0" i="0" u="none" strike="noStrike" kern="1200" cap="none" normalizeH="0" baseline="0" dirty="0" smtClean="0">
            <a:ln/>
            <a:solidFill>
              <a:schemeClr val="tx1"/>
            </a:solidFill>
            <a:effectLst/>
            <a:latin typeface="Arial" pitchFamily="34" charset="0"/>
          </a:endParaRPr>
        </a:p>
      </dsp:txBody>
      <dsp:txXfrm>
        <a:off x="368" y="2559492"/>
        <a:ext cx="1603995" cy="801997"/>
      </dsp:txXfrm>
    </dsp:sp>
    <dsp:sp modelId="{BB5E23F5-0B68-4312-A672-9FE3506658C2}">
      <dsp:nvSpPr>
        <dsp:cNvPr id="0" name=""/>
        <dsp:cNvSpPr/>
      </dsp:nvSpPr>
      <dsp:spPr>
        <a:xfrm>
          <a:off x="1941202"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ΠΑΡΑΒΑΣΕΙΣ Π.Δ. 55/98</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55</a:t>
          </a:r>
        </a:p>
      </dsp:txBody>
      <dsp:txXfrm>
        <a:off x="1941202" y="1420656"/>
        <a:ext cx="1603995" cy="801997"/>
      </dsp:txXfrm>
    </dsp:sp>
    <dsp:sp modelId="{A8C847AB-0DCD-4FD8-A095-C04DECBB973A}">
      <dsp:nvSpPr>
        <dsp:cNvPr id="0" name=""/>
        <dsp:cNvSpPr/>
      </dsp:nvSpPr>
      <dsp:spPr>
        <a:xfrm>
          <a:off x="1941202"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ΠΑΡΑΒΑΣΕΙΣ Π.Δ. 55/98</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381.220</a:t>
          </a:r>
          <a:r>
            <a:rPr kumimoji="0" lang="en-US" sz="1200" b="0" i="0" u="none" strike="noStrike" kern="1200" cap="none" normalizeH="0" baseline="0" dirty="0" smtClean="0">
              <a:ln/>
              <a:solidFill>
                <a:schemeClr val="tx1"/>
              </a:solidFill>
              <a:effectLst/>
              <a:latin typeface="Arial" pitchFamily="34" charset="0"/>
              <a:ea typeface="Times New Roman" pitchFamily="18" charset="0"/>
            </a:rPr>
            <a:t>,00</a:t>
          </a:r>
          <a:r>
            <a:rPr kumimoji="0" lang="el-GR" sz="1200" b="0" i="0" u="none" strike="noStrike" kern="1200" cap="none" normalizeH="0" baseline="0" dirty="0" smtClean="0">
              <a:ln/>
              <a:solidFill>
                <a:schemeClr val="tx1"/>
              </a:solidFill>
              <a:effectLst/>
              <a:latin typeface="Arial" pitchFamily="34" charset="0"/>
              <a:ea typeface="Times New Roman" pitchFamily="18" charset="0"/>
            </a:rPr>
            <a:t> €</a:t>
          </a:r>
          <a:endParaRPr kumimoji="0" lang="el-GR" sz="1200" b="0" i="0" u="none" strike="noStrike" kern="1200" cap="none" normalizeH="0" baseline="0" dirty="0" smtClean="0">
            <a:ln/>
            <a:solidFill>
              <a:schemeClr val="tx1"/>
            </a:solidFill>
            <a:effectLst/>
            <a:latin typeface="Arial" pitchFamily="34" charset="0"/>
          </a:endParaRPr>
        </a:p>
      </dsp:txBody>
      <dsp:txXfrm>
        <a:off x="1941202" y="2559492"/>
        <a:ext cx="1603995" cy="801997"/>
      </dsp:txXfrm>
    </dsp:sp>
    <dsp:sp modelId="{D3AE0CFF-4E1C-4964-BBCA-215EDD0A30AC}">
      <dsp:nvSpPr>
        <dsp:cNvPr id="0" name=""/>
        <dsp:cNvSpPr/>
      </dsp:nvSpPr>
      <dsp:spPr>
        <a:xfrm>
          <a:off x="3882036"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ΚΑΤΑΛΟΓΙΣΜΟΥΣ ΔΑΠΑΝΩΝ</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rPr>
            <a:t>08</a:t>
          </a:r>
        </a:p>
      </dsp:txBody>
      <dsp:txXfrm>
        <a:off x="3882036" y="1420656"/>
        <a:ext cx="1603995" cy="801997"/>
      </dsp:txXfrm>
    </dsp:sp>
    <dsp:sp modelId="{E4283824-05DE-4139-A329-17C159F8DFB2}">
      <dsp:nvSpPr>
        <dsp:cNvPr id="0" name=""/>
        <dsp:cNvSpPr/>
      </dsp:nvSpPr>
      <dsp:spPr>
        <a:xfrm>
          <a:off x="3882036"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ΚΑΤΑΛΟΓΙΣΜΟΥΣ ΔΑΠΑΝΩΝ</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42.585,00 €</a:t>
          </a:r>
          <a:endParaRPr kumimoji="0" lang="el-GR" sz="1200" b="0" i="0" u="none" strike="noStrike" kern="1200" cap="none" normalizeH="0" baseline="0" dirty="0" smtClean="0">
            <a:ln/>
            <a:solidFill>
              <a:schemeClr val="tx1"/>
            </a:solidFill>
            <a:effectLst/>
            <a:latin typeface="Arial" pitchFamily="34" charset="0"/>
          </a:endParaRPr>
        </a:p>
      </dsp:txBody>
      <dsp:txXfrm>
        <a:off x="3882036" y="2559492"/>
        <a:ext cx="1603995" cy="80199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B72F1D-4C96-4C62-9761-45641B6923F2}">
      <dsp:nvSpPr>
        <dsp:cNvPr id="0" name=""/>
        <dsp:cNvSpPr/>
      </dsp:nvSpPr>
      <dsp:spPr>
        <a:xfrm>
          <a:off x="125" y="50648"/>
          <a:ext cx="1511918" cy="755959"/>
        </a:xfrm>
        <a:prstGeom prst="roundRect">
          <a:avLst>
            <a:gd name="adj" fmla="val 10000"/>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ΣΥΝΟΛΙΚΟ ΠΟΣΟ</a:t>
          </a:r>
          <a:endParaRPr kumimoji="0" lang="el-GR" sz="1200" b="0"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400" b="1" i="0" u="none" strike="noStrike" kern="1200" cap="none" normalizeH="0" baseline="0" dirty="0" smtClean="0">
              <a:ln/>
              <a:solidFill>
                <a:schemeClr val="tx1"/>
              </a:solidFill>
              <a:effectLst/>
              <a:latin typeface="Arial" pitchFamily="34" charset="0"/>
              <a:ea typeface="Times New Roman" pitchFamily="18" charset="0"/>
            </a:rPr>
            <a:t>489.505,00 €</a:t>
          </a:r>
          <a:endParaRPr kumimoji="0" lang="el-GR" sz="1400" b="0" i="0" u="none" strike="noStrike" kern="1200" cap="none" normalizeH="0" baseline="0" dirty="0" smtClean="0">
            <a:ln/>
            <a:solidFill>
              <a:schemeClr val="tx1"/>
            </a:solidFill>
            <a:effectLst/>
            <a:latin typeface="Arial" pitchFamily="34" charset="0"/>
          </a:endParaRPr>
        </a:p>
      </dsp:txBody>
      <dsp:txXfrm>
        <a:off x="125" y="50648"/>
        <a:ext cx="1511918" cy="75595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1" y="0"/>
            <a:ext cx="2943917" cy="495928"/>
          </a:xfrm>
          <a:prstGeom prst="rect">
            <a:avLst/>
          </a:prstGeom>
        </p:spPr>
        <p:txBody>
          <a:bodyPr vert="horz" lIns="90307" tIns="45154" rIns="90307" bIns="45154" rtlCol="0"/>
          <a:lstStyle>
            <a:lvl1pPr algn="l">
              <a:defRPr sz="1200"/>
            </a:lvl1pPr>
          </a:lstStyle>
          <a:p>
            <a:endParaRPr lang="el-GR"/>
          </a:p>
        </p:txBody>
      </p:sp>
      <p:sp>
        <p:nvSpPr>
          <p:cNvPr id="3" name="2 - Θέση ημερομηνίας"/>
          <p:cNvSpPr>
            <a:spLocks noGrp="1"/>
          </p:cNvSpPr>
          <p:nvPr>
            <p:ph type="dt" idx="1"/>
          </p:nvPr>
        </p:nvSpPr>
        <p:spPr>
          <a:xfrm>
            <a:off x="3849017" y="0"/>
            <a:ext cx="2943917" cy="495928"/>
          </a:xfrm>
          <a:prstGeom prst="rect">
            <a:avLst/>
          </a:prstGeom>
        </p:spPr>
        <p:txBody>
          <a:bodyPr vert="horz" lIns="90307" tIns="45154" rIns="90307" bIns="45154" rtlCol="0"/>
          <a:lstStyle>
            <a:lvl1pPr algn="r">
              <a:defRPr sz="1200"/>
            </a:lvl1pPr>
          </a:lstStyle>
          <a:p>
            <a:fld id="{146300F1-6E92-4B62-B320-6ACB288B8CE0}" type="datetimeFigureOut">
              <a:rPr lang="el-GR" smtClean="0"/>
              <a:pPr/>
              <a:t>6/2/2019</a:t>
            </a:fld>
            <a:endParaRPr lang="el-GR"/>
          </a:p>
        </p:txBody>
      </p:sp>
      <p:sp>
        <p:nvSpPr>
          <p:cNvPr id="4" name="3 - Θέση εικόνας διαφάνειας"/>
          <p:cNvSpPr>
            <a:spLocks noGrp="1" noRot="1" noChangeAspect="1"/>
          </p:cNvSpPr>
          <p:nvPr>
            <p:ph type="sldImg" idx="2"/>
          </p:nvPr>
        </p:nvSpPr>
        <p:spPr>
          <a:xfrm>
            <a:off x="922338" y="742950"/>
            <a:ext cx="4949825" cy="3713163"/>
          </a:xfrm>
          <a:prstGeom prst="rect">
            <a:avLst/>
          </a:prstGeom>
          <a:noFill/>
          <a:ln w="12700">
            <a:solidFill>
              <a:prstClr val="black"/>
            </a:solidFill>
          </a:ln>
        </p:spPr>
        <p:txBody>
          <a:bodyPr vert="horz" lIns="90307" tIns="45154" rIns="90307" bIns="45154" rtlCol="0" anchor="ctr"/>
          <a:lstStyle/>
          <a:p>
            <a:endParaRPr lang="el-GR"/>
          </a:p>
        </p:txBody>
      </p:sp>
      <p:sp>
        <p:nvSpPr>
          <p:cNvPr id="5" name="4 - Θέση σημειώσεων"/>
          <p:cNvSpPr>
            <a:spLocks noGrp="1"/>
          </p:cNvSpPr>
          <p:nvPr>
            <p:ph type="body" sz="quarter" idx="3"/>
          </p:nvPr>
        </p:nvSpPr>
        <p:spPr>
          <a:xfrm>
            <a:off x="679607" y="4705037"/>
            <a:ext cx="5435287" cy="4458642"/>
          </a:xfrm>
          <a:prstGeom prst="rect">
            <a:avLst/>
          </a:prstGeom>
        </p:spPr>
        <p:txBody>
          <a:bodyPr vert="horz" lIns="90307" tIns="45154" rIns="90307" bIns="45154"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1" y="9408504"/>
            <a:ext cx="2943917" cy="495928"/>
          </a:xfrm>
          <a:prstGeom prst="rect">
            <a:avLst/>
          </a:prstGeom>
        </p:spPr>
        <p:txBody>
          <a:bodyPr vert="horz" lIns="90307" tIns="45154" rIns="90307" bIns="45154"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49017" y="9408504"/>
            <a:ext cx="2943917" cy="495928"/>
          </a:xfrm>
          <a:prstGeom prst="rect">
            <a:avLst/>
          </a:prstGeom>
        </p:spPr>
        <p:txBody>
          <a:bodyPr vert="horz" lIns="90307" tIns="45154" rIns="90307" bIns="45154" rtlCol="0" anchor="b"/>
          <a:lstStyle>
            <a:lvl1pPr algn="r">
              <a:defRPr sz="1200"/>
            </a:lvl1pPr>
          </a:lstStyle>
          <a:p>
            <a:fld id="{F9FD1CDC-11F8-4127-9F0C-F80380D3C2C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22338" y="742950"/>
            <a:ext cx="4949825" cy="3713163"/>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22338" y="742950"/>
            <a:ext cx="4949825" cy="3713163"/>
          </a:xfrm>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22338" y="742950"/>
            <a:ext cx="4949825" cy="3713163"/>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1" y="1371600"/>
            <a:ext cx="7851647"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29 - Θέση ημερομηνίας"/>
          <p:cNvSpPr>
            <a:spLocks noGrp="1"/>
          </p:cNvSpPr>
          <p:nvPr>
            <p:ph type="dt" sz="half" idx="10"/>
          </p:nvPr>
        </p:nvSpPr>
        <p:spPr/>
        <p:txBody>
          <a:bodyPr/>
          <a:lstStyle>
            <a:lvl1pPr>
              <a:defRPr/>
            </a:lvl1pPr>
          </a:lstStyle>
          <a:p>
            <a:pPr>
              <a:defRPr/>
            </a:pPr>
            <a:fld id="{3AB5B2F9-7264-4955-8F11-9EA3A0257723}" type="datetimeFigureOut">
              <a:rPr lang="el-GR"/>
              <a:pPr>
                <a:defRPr/>
              </a:pPr>
              <a:t>6/2/2019</a:t>
            </a:fld>
            <a:endParaRPr lang="el-GR"/>
          </a:p>
        </p:txBody>
      </p:sp>
      <p:sp>
        <p:nvSpPr>
          <p:cNvPr id="5" name="18 - Θέση υποσέλιδου"/>
          <p:cNvSpPr>
            <a:spLocks noGrp="1"/>
          </p:cNvSpPr>
          <p:nvPr>
            <p:ph type="ftr" sz="quarter" idx="11"/>
          </p:nvPr>
        </p:nvSpPr>
        <p:spPr/>
        <p:txBody>
          <a:bodyPr/>
          <a:lstStyle>
            <a:lvl1pPr>
              <a:defRPr/>
            </a:lvl1pPr>
          </a:lstStyle>
          <a:p>
            <a:pPr>
              <a:defRPr/>
            </a:pPr>
            <a:endParaRPr lang="el-GR"/>
          </a:p>
        </p:txBody>
      </p:sp>
      <p:sp>
        <p:nvSpPr>
          <p:cNvPr id="6" name="26 - Θέση αριθμού διαφάνειας"/>
          <p:cNvSpPr>
            <a:spLocks noGrp="1"/>
          </p:cNvSpPr>
          <p:nvPr>
            <p:ph type="sldNum" sz="quarter" idx="12"/>
          </p:nvPr>
        </p:nvSpPr>
        <p:spPr/>
        <p:txBody>
          <a:bodyPr/>
          <a:lstStyle>
            <a:lvl1pPr>
              <a:defRPr/>
            </a:lvl1pPr>
          </a:lstStyle>
          <a:p>
            <a:pPr>
              <a:defRPr/>
            </a:pPr>
            <a:fld id="{363CE623-85FA-4C43-9365-F9FC2D647B22}"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070E3697-3242-4EC1-A420-3D5EC68B1099}" type="datetimeFigureOut">
              <a:rPr lang="el-GR"/>
              <a:pPr>
                <a:defRPr/>
              </a:pPr>
              <a:t>6/2/2019</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E1F9FA01-95B7-438D-9C1C-27A53A71288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1" y="914401"/>
            <a:ext cx="2057400" cy="52117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46BA6E3A-86D6-4586-A5D0-CACA27548800}" type="datetimeFigureOut">
              <a:rPr lang="el-GR"/>
              <a:pPr>
                <a:defRPr/>
              </a:pPr>
              <a:t>6/2/2019</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E35B3D89-FECF-4299-8DC5-1B0DE864A953}"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B971307F-936A-4A4D-959C-81331BCDB9F2}" type="datetimeFigureOut">
              <a:rPr lang="el-GR"/>
              <a:pPr>
                <a:defRPr/>
              </a:pPr>
              <a:t>6/2/2019</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0AA084A5-603A-49B4-A5E9-08E03347334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3E5E539-6939-491B-9B34-337DE2F561BB}" type="datetimeFigureOut">
              <a:rPr lang="el-GR"/>
              <a:pPr>
                <a:defRPr/>
              </a:pPr>
              <a:t>6/2/2019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27464CEA-40C2-4401-A21A-775EBECAA0AF}"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1" cy="1143000"/>
          </a:xfrm>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199" y="1920085"/>
            <a:ext cx="4038601"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920085"/>
            <a:ext cx="4038601"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3C60919E-766D-441E-B445-71C3F6335AA0}" type="datetimeFigureOut">
              <a:rPr lang="el-GR"/>
              <a:pPr>
                <a:defRPr/>
              </a:pPr>
              <a:t>6/2/2019</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86031461-2262-4821-8FE1-3ECDC1FAE9B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1"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9 - Θέση ημερομηνίας"/>
          <p:cNvSpPr>
            <a:spLocks noGrp="1"/>
          </p:cNvSpPr>
          <p:nvPr>
            <p:ph type="dt" sz="half" idx="10"/>
          </p:nvPr>
        </p:nvSpPr>
        <p:spPr/>
        <p:txBody>
          <a:bodyPr/>
          <a:lstStyle>
            <a:lvl1pPr>
              <a:defRPr/>
            </a:lvl1pPr>
          </a:lstStyle>
          <a:p>
            <a:pPr>
              <a:defRPr/>
            </a:pPr>
            <a:fld id="{3D2A342E-F5FC-4818-AB1B-699E6AA9D91D}" type="datetimeFigureOut">
              <a:rPr lang="el-GR"/>
              <a:pPr>
                <a:defRPr/>
              </a:pPr>
              <a:t>6/2/2019</a:t>
            </a:fld>
            <a:endParaRPr lang="el-GR"/>
          </a:p>
        </p:txBody>
      </p:sp>
      <p:sp>
        <p:nvSpPr>
          <p:cNvPr id="8" name="21 - Θέση υποσέλιδου"/>
          <p:cNvSpPr>
            <a:spLocks noGrp="1"/>
          </p:cNvSpPr>
          <p:nvPr>
            <p:ph type="ftr" sz="quarter" idx="11"/>
          </p:nvPr>
        </p:nvSpPr>
        <p:spPr/>
        <p:txBody>
          <a:bodyPr/>
          <a:lstStyle>
            <a:lvl1pPr>
              <a:defRPr/>
            </a:lvl1pPr>
          </a:lstStyle>
          <a:p>
            <a:pPr>
              <a:defRPr/>
            </a:pPr>
            <a:endParaRPr lang="el-GR"/>
          </a:p>
        </p:txBody>
      </p:sp>
      <p:sp>
        <p:nvSpPr>
          <p:cNvPr id="9" name="17 - Θέση αριθμού διαφάνειας"/>
          <p:cNvSpPr>
            <a:spLocks noGrp="1"/>
          </p:cNvSpPr>
          <p:nvPr>
            <p:ph type="sldNum" sz="quarter" idx="12"/>
          </p:nvPr>
        </p:nvSpPr>
        <p:spPr/>
        <p:txBody>
          <a:bodyPr/>
          <a:lstStyle>
            <a:lvl1pPr>
              <a:defRPr/>
            </a:lvl1pPr>
          </a:lstStyle>
          <a:p>
            <a:pPr>
              <a:defRPr/>
            </a:pPr>
            <a:fld id="{57292E84-8C20-4E27-8E6B-C57F4E12279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9 - Θέση ημερομηνίας"/>
          <p:cNvSpPr>
            <a:spLocks noGrp="1"/>
          </p:cNvSpPr>
          <p:nvPr>
            <p:ph type="dt" sz="half" idx="10"/>
          </p:nvPr>
        </p:nvSpPr>
        <p:spPr/>
        <p:txBody>
          <a:bodyPr/>
          <a:lstStyle>
            <a:lvl1pPr>
              <a:defRPr/>
            </a:lvl1pPr>
          </a:lstStyle>
          <a:p>
            <a:pPr>
              <a:defRPr/>
            </a:pPr>
            <a:fld id="{0E0833DC-A02C-497A-9623-5EBEE2626DE2}" type="datetimeFigureOut">
              <a:rPr lang="el-GR"/>
              <a:pPr>
                <a:defRPr/>
              </a:pPr>
              <a:t>6/2/2019</a:t>
            </a:fld>
            <a:endParaRPr lang="el-GR"/>
          </a:p>
        </p:txBody>
      </p:sp>
      <p:sp>
        <p:nvSpPr>
          <p:cNvPr id="4" name="21 - Θέση υποσέλιδου"/>
          <p:cNvSpPr>
            <a:spLocks noGrp="1"/>
          </p:cNvSpPr>
          <p:nvPr>
            <p:ph type="ftr" sz="quarter" idx="11"/>
          </p:nvPr>
        </p:nvSpPr>
        <p:spPr/>
        <p:txBody>
          <a:bodyPr/>
          <a:lstStyle>
            <a:lvl1pPr>
              <a:defRPr/>
            </a:lvl1pPr>
          </a:lstStyle>
          <a:p>
            <a:pPr>
              <a:defRPr/>
            </a:pPr>
            <a:endParaRPr lang="el-GR"/>
          </a:p>
        </p:txBody>
      </p:sp>
      <p:sp>
        <p:nvSpPr>
          <p:cNvPr id="5" name="17 - Θέση αριθμού διαφάνειας"/>
          <p:cNvSpPr>
            <a:spLocks noGrp="1"/>
          </p:cNvSpPr>
          <p:nvPr>
            <p:ph type="sldNum" sz="quarter" idx="12"/>
          </p:nvPr>
        </p:nvSpPr>
        <p:spPr/>
        <p:txBody>
          <a:bodyPr/>
          <a:lstStyle>
            <a:lvl1pPr>
              <a:defRPr/>
            </a:lvl1pPr>
          </a:lstStyle>
          <a:p>
            <a:pPr>
              <a:defRPr/>
            </a:pPr>
            <a:fld id="{75576328-30AA-4CFD-B70C-840209071825}"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9 - Θέση ημερομηνίας"/>
          <p:cNvSpPr>
            <a:spLocks noGrp="1"/>
          </p:cNvSpPr>
          <p:nvPr>
            <p:ph type="dt" sz="half" idx="10"/>
          </p:nvPr>
        </p:nvSpPr>
        <p:spPr/>
        <p:txBody>
          <a:bodyPr/>
          <a:lstStyle>
            <a:lvl1pPr>
              <a:defRPr/>
            </a:lvl1pPr>
          </a:lstStyle>
          <a:p>
            <a:pPr>
              <a:defRPr/>
            </a:pPr>
            <a:fld id="{18E5A91A-F48F-40D9-90EB-8196EDDA698F}" type="datetimeFigureOut">
              <a:rPr lang="el-GR"/>
              <a:pPr>
                <a:defRPr/>
              </a:pPr>
              <a:t>6/2/2019</a:t>
            </a:fld>
            <a:endParaRPr lang="el-GR"/>
          </a:p>
        </p:txBody>
      </p:sp>
      <p:sp>
        <p:nvSpPr>
          <p:cNvPr id="3" name="21 - Θέση υποσέλιδου"/>
          <p:cNvSpPr>
            <a:spLocks noGrp="1"/>
          </p:cNvSpPr>
          <p:nvPr>
            <p:ph type="ftr" sz="quarter" idx="11"/>
          </p:nvPr>
        </p:nvSpPr>
        <p:spPr/>
        <p:txBody>
          <a:bodyPr/>
          <a:lstStyle>
            <a:lvl1pPr>
              <a:defRPr/>
            </a:lvl1pPr>
          </a:lstStyle>
          <a:p>
            <a:pPr>
              <a:defRPr/>
            </a:pPr>
            <a:endParaRPr lang="el-GR"/>
          </a:p>
        </p:txBody>
      </p:sp>
      <p:sp>
        <p:nvSpPr>
          <p:cNvPr id="4" name="17 - Θέση αριθμού διαφάνειας"/>
          <p:cNvSpPr>
            <a:spLocks noGrp="1"/>
          </p:cNvSpPr>
          <p:nvPr>
            <p:ph type="sldNum" sz="quarter" idx="12"/>
          </p:nvPr>
        </p:nvSpPr>
        <p:spPr/>
        <p:txBody>
          <a:bodyPr/>
          <a:lstStyle>
            <a:lvl1pPr>
              <a:defRPr/>
            </a:lvl1pPr>
          </a:lstStyle>
          <a:p>
            <a:pPr>
              <a:defRPr/>
            </a:pPr>
            <a:fld id="{A9B484D3-2ECE-40C0-8098-2C9BA9549AA6}"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799" y="514352"/>
            <a:ext cx="2743201"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5799" y="1676400"/>
            <a:ext cx="2743201"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92F5A376-10EA-435C-8C94-0B1F02090F7D}" type="datetimeFigureOut">
              <a:rPr lang="el-GR"/>
              <a:pPr>
                <a:defRPr/>
              </a:pPr>
              <a:t>6/2/2019</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027190C3-6E6B-4D9A-A956-D0A8D8D57A2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4 - Ψαλίδισμα και στρογγύλεμα μίας γωνίας του ορθογωνίου"/>
          <p:cNvSpPr/>
          <p:nvPr/>
        </p:nvSpPr>
        <p:spPr>
          <a:xfrm rot="420000" flipV="1">
            <a:off x="3165476"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 Ορθογώνιο τρίγωνο"/>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 Ελεύθερη σχεδίαση"/>
          <p:cNvSpPr>
            <a:spLocks/>
          </p:cNvSpPr>
          <p:nvPr/>
        </p:nvSpPr>
        <p:spPr bwMode="auto">
          <a:xfrm flipV="1">
            <a:off x="-9526"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 Ελεύθερη σχεδίαση"/>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 Τίτλος"/>
          <p:cNvSpPr>
            <a:spLocks noGrp="1"/>
          </p:cNvSpPr>
          <p:nvPr>
            <p:ph type="title"/>
          </p:nvPr>
        </p:nvSpPr>
        <p:spPr>
          <a:xfrm>
            <a:off x="609601" y="1176998"/>
            <a:ext cx="2212848" cy="1582621"/>
          </a:xfrm>
        </p:spPr>
        <p:txBody>
          <a:bodyPr lIns="45720" rIns="45720" bIns="45720"/>
          <a:lstStyle>
            <a:lvl1pPr algn="l">
              <a:buNone/>
              <a:defRPr sz="2000" b="1">
                <a:solidFill>
                  <a:schemeClr val="tx2"/>
                </a:solidFill>
              </a:defRPr>
            </a:lvl1pPr>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a:xfrm>
            <a:off x="609600" y="2828785"/>
            <a:ext cx="2209801"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4 - Θέση ημερομηνίας"/>
          <p:cNvSpPr>
            <a:spLocks noGrp="1"/>
          </p:cNvSpPr>
          <p:nvPr>
            <p:ph type="dt" sz="half" idx="10"/>
          </p:nvPr>
        </p:nvSpPr>
        <p:spPr/>
        <p:txBody>
          <a:bodyPr/>
          <a:lstStyle>
            <a:lvl1pPr>
              <a:defRPr/>
            </a:lvl1pPr>
          </a:lstStyle>
          <a:p>
            <a:pPr>
              <a:defRPr/>
            </a:pPr>
            <a:fld id="{DEE878E5-0710-4EE7-83C1-19DEB4FEA812}" type="datetimeFigureOut">
              <a:rPr lang="el-GR"/>
              <a:pPr>
                <a:defRPr/>
              </a:pPr>
              <a:t>6/2/2019</a:t>
            </a:fld>
            <a:endParaRPr lang="el-GR"/>
          </a:p>
        </p:txBody>
      </p:sp>
      <p:sp>
        <p:nvSpPr>
          <p:cNvPr id="10" name="5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αριθμού διαφάνειας"/>
          <p:cNvSpPr>
            <a:spLocks noGrp="1"/>
          </p:cNvSpPr>
          <p:nvPr>
            <p:ph type="sldNum" sz="quarter" idx="12"/>
          </p:nvPr>
        </p:nvSpPr>
        <p:spPr>
          <a:xfrm>
            <a:off x="8077200" y="6356352"/>
            <a:ext cx="609600" cy="365125"/>
          </a:xfrm>
        </p:spPr>
        <p:txBody>
          <a:bodyPr/>
          <a:lstStyle>
            <a:lvl1pPr>
              <a:defRPr/>
            </a:lvl1pPr>
          </a:lstStyle>
          <a:p>
            <a:pPr>
              <a:defRPr/>
            </a:pPr>
            <a:fld id="{0817E6B0-FEA9-44AE-B7AC-8C3A859173C4}"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6" y="-7936"/>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 Ελεύθερη σχεδίαση"/>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 Θέση τίτλου"/>
          <p:cNvSpPr>
            <a:spLocks noGrp="1"/>
          </p:cNvSpPr>
          <p:nvPr>
            <p:ph type="title"/>
          </p:nvPr>
        </p:nvSpPr>
        <p:spPr bwMode="auto">
          <a:xfrm>
            <a:off x="457200" y="704850"/>
            <a:ext cx="8229601"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l-GR" smtClean="0"/>
              <a:t>Kλικ για επεξεργασία του τίτλου</a:t>
            </a:r>
            <a:endParaRPr lang="en-US" smtClean="0"/>
          </a:p>
        </p:txBody>
      </p:sp>
      <p:sp>
        <p:nvSpPr>
          <p:cNvPr id="1029" name="29 - Θέση κειμένου"/>
          <p:cNvSpPr>
            <a:spLocks noGrp="1"/>
          </p:cNvSpPr>
          <p:nvPr>
            <p:ph type="body" idx="1"/>
          </p:nvPr>
        </p:nvSpPr>
        <p:spPr bwMode="auto">
          <a:xfrm>
            <a:off x="457200" y="1935165"/>
            <a:ext cx="8229601"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 name="9 - Θέση ημερομηνίας"/>
          <p:cNvSpPr>
            <a:spLocks noGrp="1"/>
          </p:cNvSpPr>
          <p:nvPr>
            <p:ph type="dt" sz="half" idx="2"/>
          </p:nvPr>
        </p:nvSpPr>
        <p:spPr>
          <a:xfrm>
            <a:off x="457200" y="6356352"/>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C9454A3-8DF9-41AE-B5E8-CC92D0E77A33}" type="datetimeFigureOut">
              <a:rPr lang="el-GR"/>
              <a:pPr>
                <a:defRPr/>
              </a:pPr>
              <a:t>6/2/2019</a:t>
            </a:fld>
            <a:endParaRPr lang="el-GR"/>
          </a:p>
        </p:txBody>
      </p:sp>
      <p:sp>
        <p:nvSpPr>
          <p:cNvPr id="22" name="21 - Θέση υποσέλιδου"/>
          <p:cNvSpPr>
            <a:spLocks noGrp="1"/>
          </p:cNvSpPr>
          <p:nvPr>
            <p:ph type="ftr" sz="quarter" idx="3"/>
          </p:nvPr>
        </p:nvSpPr>
        <p:spPr>
          <a:xfrm>
            <a:off x="2667001" y="6356352"/>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l-GR"/>
          </a:p>
        </p:txBody>
      </p:sp>
      <p:sp>
        <p:nvSpPr>
          <p:cNvPr id="18" name="17 - Θέση αριθμού διαφάνειας"/>
          <p:cNvSpPr>
            <a:spLocks noGrp="1"/>
          </p:cNvSpPr>
          <p:nvPr>
            <p:ph type="sldNum" sz="quarter" idx="4"/>
          </p:nvPr>
        </p:nvSpPr>
        <p:spPr>
          <a:xfrm>
            <a:off x="7924801" y="6356352"/>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4ED858C4-9F67-44E7-90A1-C393BF6AE679}" type="slidenum">
              <a:rPr lang="el-GR"/>
              <a:pPr>
                <a:defRPr/>
              </a:pPr>
              <a:t>‹#›</a:t>
            </a:fld>
            <a:endParaRPr lang="el-GR"/>
          </a:p>
        </p:txBody>
      </p:sp>
      <p:grpSp>
        <p:nvGrpSpPr>
          <p:cNvPr id="1033" name="1 - Ομάδα"/>
          <p:cNvGrpSpPr>
            <a:grpSpLocks/>
          </p:cNvGrpSpPr>
          <p:nvPr/>
        </p:nvGrpSpPr>
        <p:grpSpPr bwMode="auto">
          <a:xfrm>
            <a:off x="-19049" y="203200"/>
            <a:ext cx="9180513" cy="647700"/>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4087" r:id="rId1"/>
    <p:sldLayoutId id="2147484079" r:id="rId2"/>
    <p:sldLayoutId id="2147484088" r:id="rId3"/>
    <p:sldLayoutId id="2147484080" r:id="rId4"/>
    <p:sldLayoutId id="2147484081" r:id="rId5"/>
    <p:sldLayoutId id="2147484082" r:id="rId6"/>
    <p:sldLayoutId id="2147484083" r:id="rId7"/>
    <p:sldLayoutId id="2147484084" r:id="rId8"/>
    <p:sldLayoutId id="2147484089" r:id="rId9"/>
    <p:sldLayoutId id="2147484085" r:id="rId10"/>
    <p:sldLayoutId id="214748408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8" Type="http://schemas.openxmlformats.org/officeDocument/2006/relationships/diagramQuickStyle" Target="../diagrams/quickStyle2.xml"/><Relationship Id="rId13" Type="http://schemas.microsoft.com/office/2007/relationships/diagramDrawing" Target="../diagrams/drawing2.xml"/><Relationship Id="rId3" Type="http://schemas.openxmlformats.org/officeDocument/2006/relationships/diagramLayout" Target="../diagrams/layout1.xml"/><Relationship Id="rId7" Type="http://schemas.openxmlformats.org/officeDocument/2006/relationships/diagramLayout" Target="../diagrams/layout2.xml"/><Relationship Id="rId12"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diagramData" Target="../diagrams/data2.xml"/><Relationship Id="rId11" Type="http://schemas.openxmlformats.org/officeDocument/2006/relationships/image" Target="../media/image2.png"/><Relationship Id="rId5" Type="http://schemas.openxmlformats.org/officeDocument/2006/relationships/diagramColors" Target="../diagrams/colors1.xml"/><Relationship Id="rId10" Type="http://schemas.openxmlformats.org/officeDocument/2006/relationships/image" Target="../media/image3.png"/><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aggyres_sxedio"/>
          <p:cNvPicPr>
            <a:picLocks noChangeAspect="1" noChangeArrowheads="1"/>
          </p:cNvPicPr>
          <p:nvPr/>
        </p:nvPicPr>
        <p:blipFill>
          <a:blip r:embed="rId3" cstate="print">
            <a:lum bright="-5000"/>
          </a:blip>
          <a:srcRect/>
          <a:stretch>
            <a:fillRect/>
          </a:stretch>
        </p:blipFill>
        <p:spPr bwMode="auto">
          <a:xfrm>
            <a:off x="8443904" y="0"/>
            <a:ext cx="700097" cy="620688"/>
          </a:xfrm>
          <a:prstGeom prst="rect">
            <a:avLst/>
          </a:prstGeom>
          <a:noFill/>
          <a:ln w="9525">
            <a:solidFill>
              <a:srgbClr val="000000"/>
            </a:solidFill>
            <a:miter lim="800000"/>
            <a:headEnd/>
            <a:tailEnd/>
          </a:ln>
        </p:spPr>
      </p:pic>
      <p:sp>
        <p:nvSpPr>
          <p:cNvPr id="2" name="1 - Τίτλος"/>
          <p:cNvSpPr>
            <a:spLocks noGrp="1"/>
          </p:cNvSpPr>
          <p:nvPr>
            <p:ph type="ctrTitle"/>
          </p:nvPr>
        </p:nvSpPr>
        <p:spPr>
          <a:xfrm>
            <a:off x="1187625" y="285730"/>
            <a:ext cx="7227686" cy="1470025"/>
          </a:xfrm>
        </p:spPr>
        <p:txBody>
          <a:bodyPr>
            <a:normAutofit fontScale="90000"/>
          </a:bodyPr>
          <a:lstStyle/>
          <a:p>
            <a:pPr algn="ctr" eaLnBrk="1" fontAlgn="auto" hangingPunct="1">
              <a:spcAft>
                <a:spcPts val="0"/>
              </a:spcAft>
              <a:defRPr/>
            </a:pPr>
            <a:r>
              <a:rPr lang="el-GR" sz="2000" dirty="0" smtClean="0">
                <a:solidFill>
                  <a:schemeClr val="bg1"/>
                </a:solidFill>
                <a:latin typeface="Times New Roman" pitchFamily="18" charset="0"/>
                <a:cs typeface="Times New Roman" pitchFamily="18" charset="0"/>
              </a:rPr>
              <a:t>ΥΠΟΥΡΓΕΙΟ ΝΑΥΤΙΛΙΑΣ ΚΑΙ ΝΗΣΙΩΤΙΚΗΣ ΠΟΛΙΤΙΚΗΣ </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ΑΡΧΗΓΕΙΟ ΛΙΜΕΝΙΚΟΥ ΣΩΜΑΤΟΣ-ΕΛΛΗΝΙΚΗΣ ΑΚΤΟΦΥΛΑΚΗΣ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ΔΙΕΥΘΥΝΣΗ ΠΡΟΣΤΑΣΙΑΣ ΘΑΛΑΣΣΙΟΥ ΠΕΡΙΒΑΛΛΟΝΤΟΣ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ΤΜΗΜΑ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o</a:t>
            </a:r>
            <a:endParaRPr lang="el-GR" sz="2000" baseline="300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1371600" y="2143125"/>
            <a:ext cx="6400801" cy="4286250"/>
          </a:xfrm>
        </p:spPr>
        <p:txBody>
          <a:bodyPr>
            <a:normAutofit fontScale="92500" lnSpcReduction="20000"/>
          </a:bodyPr>
          <a:lstStyle/>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ΑΝΑΛΥΣΗ</a:t>
            </a:r>
            <a:r>
              <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ΔΙΟΙΚΗΤΙΚΩΝ ΑΠΟΦΑΣΕΩΝ</a:t>
            </a:r>
            <a:endPar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ΣΕ ΘΕΜΑΤΑ Π.ΘΑ.Π. </a:t>
            </a: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ΓΙΑ ΤΟ ΕΤΟΣ 2018</a:t>
            </a:r>
          </a:p>
          <a:p>
            <a:pPr marR="0" algn="ctr" eaLnBrk="1" hangingPunct="1">
              <a:lnSpc>
                <a:spcPct val="80000"/>
              </a:lnSpc>
              <a:defRPr/>
            </a:pPr>
            <a:endParaRPr lang="el-GR" sz="2400" b="1" dirty="0" smtClean="0">
              <a:solidFill>
                <a:schemeClr val="bg1"/>
              </a:solidFill>
            </a:endParaRPr>
          </a:p>
          <a:p>
            <a:pPr marR="0" algn="ctr" eaLnBrk="1" hangingPunct="1">
              <a:lnSpc>
                <a:spcPct val="80000"/>
              </a:lnSpc>
              <a:defRPr/>
            </a:pP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n-US"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ΙΑΝΟΥΑΡΙΟΣ 2019             </a:t>
            </a:r>
            <a:r>
              <a:rPr lang="el-GR" sz="1300" dirty="0" smtClean="0">
                <a:solidFill>
                  <a:schemeClr val="bg1"/>
                </a:solidFill>
                <a:effectLst>
                  <a:outerShdw blurRad="38100" dist="38100" dir="2700000" algn="tl">
                    <a:srgbClr val="04617B"/>
                  </a:outerShdw>
                </a:effectLst>
                <a:latin typeface="Times New Roman" pitchFamily="18" charset="0"/>
                <a:cs typeface="Times New Roman" pitchFamily="18" charset="0"/>
              </a:rPr>
              <a:t>        </a:t>
            </a:r>
          </a:p>
        </p:txBody>
      </p:sp>
      <p:sp>
        <p:nvSpPr>
          <p:cNvPr id="5124" name="Rectangle 6"/>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el-GR"/>
          </a:p>
        </p:txBody>
      </p:sp>
      <p:pic>
        <p:nvPicPr>
          <p:cNvPr id="6" name="Picture 3" descr="ethno_1"/>
          <p:cNvPicPr>
            <a:picLocks noChangeAspect="1" noChangeArrowheads="1"/>
          </p:cNvPicPr>
          <p:nvPr/>
        </p:nvPicPr>
        <p:blipFill>
          <a:blip r:embed="rId4" cstate="print"/>
          <a:srcRect/>
          <a:stretch>
            <a:fillRect/>
          </a:stretch>
        </p:blipFill>
        <p:spPr bwMode="auto">
          <a:xfrm>
            <a:off x="0" y="0"/>
            <a:ext cx="755576" cy="802400"/>
          </a:xfrm>
          <a:prstGeom prst="rect">
            <a:avLst/>
          </a:prstGeom>
          <a:noFill/>
          <a:ln w="9525">
            <a:noFill/>
            <a:miter lim="800000"/>
            <a:headEnd/>
            <a:tailEnd/>
          </a:ln>
        </p:spPr>
      </p:pic>
      <p:pic>
        <p:nvPicPr>
          <p:cNvPr id="13314" name="Picture 2" descr="Αποτέλεσμα εικόνας για ρυπανση θαλασσων απο πετρελαιο φωτογραφιες"/>
          <p:cNvPicPr>
            <a:picLocks noChangeAspect="1" noChangeArrowheads="1"/>
          </p:cNvPicPr>
          <p:nvPr/>
        </p:nvPicPr>
        <p:blipFill>
          <a:blip r:embed="rId5"/>
          <a:srcRect/>
          <a:stretch>
            <a:fillRect/>
          </a:stretch>
        </p:blipFill>
        <p:spPr bwMode="auto">
          <a:xfrm>
            <a:off x="1857356" y="2000240"/>
            <a:ext cx="5786478" cy="292895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2"/>
            <a:ext cx="7643192" cy="938213"/>
          </a:xfrm>
        </p:spPr>
        <p:txBody>
          <a:bodyPr>
            <a:noAutofit/>
          </a:bodyPr>
          <a:lstStyle/>
          <a:p>
            <a:pPr algn="ctr" eaLnBrk="1" fontAlgn="auto" hangingPunct="1">
              <a:spcAft>
                <a:spcPts val="0"/>
              </a:spcAft>
              <a:defRPr/>
            </a:pP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Β΄</a:t>
            </a:r>
            <a:b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ΠΙΝΑΚΕΣ ΚΑΙ ΔΙΑΓΡΑΜΜΑΤΑ ΑΠΟ ΤΗΝ ΑΝΑΛΥΣΗ ΤΩΝ ΑΠΟΦΑΣΕΩΝ ΕΠΙΒΟΛΗΣ ΠΡΟΣΤΙΜΩΝ – ΚΑΤΑΛΟΓΙΣΜΩΝ            ΓΙΑ ΤΟ ΕΤΟΣ 2018 </a:t>
            </a:r>
            <a:endParaRPr lang="el-GR" sz="20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55576" cy="801688"/>
          </a:xfrm>
          <a:prstGeom prst="rect">
            <a:avLst/>
          </a:prstGeom>
          <a:noFill/>
          <a:ln w="9525">
            <a:noFill/>
            <a:miter lim="800000"/>
            <a:headEnd/>
            <a:tailEnd/>
          </a:ln>
        </p:spPr>
      </p:pic>
      <p:pic>
        <p:nvPicPr>
          <p:cNvPr id="5"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pic>
        <p:nvPicPr>
          <p:cNvPr id="5122" name="Picture 2" descr="Σχετική εικόνα"/>
          <p:cNvPicPr>
            <a:picLocks noGrp="1" noChangeAspect="1" noChangeArrowheads="1"/>
          </p:cNvPicPr>
          <p:nvPr>
            <p:ph idx="1"/>
          </p:nvPr>
        </p:nvPicPr>
        <p:blipFill>
          <a:blip r:embed="rId4"/>
          <a:srcRect/>
          <a:stretch>
            <a:fillRect/>
          </a:stretch>
        </p:blipFill>
        <p:spPr bwMode="auto">
          <a:xfrm>
            <a:off x="1784820" y="2071688"/>
            <a:ext cx="5574360" cy="37147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428625"/>
            <a:ext cx="7056785" cy="1009650"/>
          </a:xfrm>
        </p:spPr>
        <p:txBody>
          <a:bodyPr>
            <a:norm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ΑΡΙΘΜΟΣ </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ΔΙΟΙΚΗΤΙΚΩΝ ΑΠΟΦΑΣΕΩΝ  ΣΕ ΘΕΜΑΤΑ Π.ΘΑ.Π.</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 ΛΙΜΕΝΙΚΗ ΑΡΧΗ</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20080"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1"/>
          <p:cNvGraphicFramePr>
            <a:graphicFrameLocks/>
          </p:cNvGraphicFramePr>
          <p:nvPr/>
        </p:nvGraphicFramePr>
        <p:xfrm>
          <a:off x="1428728" y="2071678"/>
          <a:ext cx="6657975"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0"/>
            <a:ext cx="7200800" cy="635918"/>
          </a:xfrm>
        </p:spPr>
        <p:txBody>
          <a:bodyPr/>
          <a:lstStyle/>
          <a:p>
            <a:pPr algn="ct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ΑΠΟΦΑΣΕΩΝ ΠΡΟΣΤΙΜΩΝ ΜΕ ΒΑΣΗ ΤΗΝ ΠΗΓΗ ΡΥΠΑΝΣΗΣ</a:t>
            </a:r>
            <a:endParaRPr lang="el-GR" sz="1600" dirty="0"/>
          </a:p>
        </p:txBody>
      </p:sp>
      <p:pic>
        <p:nvPicPr>
          <p:cNvPr id="4" name="Picture 3" descr="ethno_1"/>
          <p:cNvPicPr>
            <a:picLocks noChangeAspect="1" noChangeArrowheads="1"/>
          </p:cNvPicPr>
          <p:nvPr/>
        </p:nvPicPr>
        <p:blipFill>
          <a:blip r:embed="rId3" cstate="print"/>
          <a:srcRect/>
          <a:stretch>
            <a:fillRect/>
          </a:stretch>
        </p:blipFill>
        <p:spPr bwMode="auto">
          <a:xfrm>
            <a:off x="0" y="0"/>
            <a:ext cx="755576"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4"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12" name="Chart 1"/>
          <p:cNvGraphicFramePr>
            <a:graphicFrameLocks noGrp="1"/>
          </p:cNvGraphicFramePr>
          <p:nvPr>
            <p:ph idx="1"/>
          </p:nvPr>
        </p:nvGraphicFramePr>
        <p:xfrm>
          <a:off x="1643042" y="2071678"/>
          <a:ext cx="6143668" cy="3714776"/>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850"/>
            <a:ext cx="8229601" cy="795338"/>
          </a:xfrm>
        </p:spPr>
        <p:txBody>
          <a:bodyPr>
            <a:normAutofit fontScale="90000"/>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ΥΨΟΣ  ΠΡΟΣΤΙΜΩΝ ΕΠΙΒΛΗΘΕΝΤΩΝ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ΑΠΟΦΑΣΕΩΝ ΕΤΟΥΣ 2018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 ΒΑΣΗ ΤΗΝ ΠΡΟΕΛΕΥΣΗ ΤΗΣ ΡΥΠΑΝΣΗΣ</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ΠΛΗΝ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ΑΠΟΦΑΣΕΩΝ </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MARPOL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ΚΑΙ ΚΑΤΑΛΟΓΙΣΜΩΝ)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92088"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11" name="Chart 1"/>
          <p:cNvGraphicFramePr>
            <a:graphicFrameLocks/>
          </p:cNvGraphicFramePr>
          <p:nvPr/>
        </p:nvGraphicFramePr>
        <p:xfrm>
          <a:off x="1571604" y="2060848"/>
          <a:ext cx="6143668" cy="337185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704850"/>
            <a:ext cx="7704856" cy="866775"/>
          </a:xfrm>
        </p:spPr>
        <p:txBody>
          <a:bodyPr>
            <a:norm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ΑΠΟΦΑΣΕΩΝ ΔΙΟΙΚΗΤΙΚΩΝ ΚΥΡΩΣΕΩΝ – ΚΑΤΑΛΟΓΙΣΜΩΝ ΜΕ ΒΑΣΗ ΤΗΝ ΚΕΙΜΕΝΗ ΝΟΜΟΘΕΣΙΑ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20080"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9" name="Chart 1"/>
          <p:cNvGraphicFramePr>
            <a:graphicFrameLocks/>
          </p:cNvGraphicFramePr>
          <p:nvPr/>
        </p:nvGraphicFramePr>
        <p:xfrm>
          <a:off x="1428728" y="2000240"/>
          <a:ext cx="6472259" cy="342902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7" y="704850"/>
            <a:ext cx="7632848" cy="723900"/>
          </a:xfrm>
        </p:spPr>
        <p:txBody>
          <a:bodyPr>
            <a:norm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ΥΨΟΣ</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ΠΡΟΣΤΙΜΩΝ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ΚΑΤΑΛΟΓΙΣΜΩΝ  ΣΕ ΘΕΜΑΤΑ Π.ΘΑ.Π.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55576"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4"/>
          <p:cNvGraphicFramePr>
            <a:graphicFrameLocks/>
          </p:cNvGraphicFramePr>
          <p:nvPr/>
        </p:nvGraphicFramePr>
        <p:xfrm>
          <a:off x="1785919" y="2214554"/>
          <a:ext cx="5857915" cy="337185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9" y="714377"/>
            <a:ext cx="7614615" cy="866775"/>
          </a:xfrm>
        </p:spPr>
        <p:txBody>
          <a:bodyPr>
            <a:no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ΣΥΓΚΕΝΤΡΩΤΙΚΟΣ ΠΙΝΑΚΑΣ ΑΠΟΦΑΣΕΩΝ ΕΠΙΒΛΗΘΕΝΤΩΝ ΠΡΟΣΤΙΜΩΝ – ΚΑΤΑΛΟΓΙΣΜΩΝ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ΣΕ ΠΛΟΙΑ – ΕΓΚΑΤΑΣΤΑΣΕΙΣ ΚΑΙ ΑΛΛΕΣ ΠΗΓΕΣ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17" name="16 - Διάγραμμα"/>
          <p:cNvGraphicFramePr/>
          <p:nvPr/>
        </p:nvGraphicFramePr>
        <p:xfrm>
          <a:off x="1835697" y="1628800"/>
          <a:ext cx="5486400" cy="3643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17 - Διάγραμμα"/>
          <p:cNvGraphicFramePr/>
          <p:nvPr/>
        </p:nvGraphicFramePr>
        <p:xfrm>
          <a:off x="3851920" y="5429264"/>
          <a:ext cx="1512169" cy="85725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5365" name="Rectangle 45"/>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sp>
        <p:nvSpPr>
          <p:cNvPr id="15366" name="Rectangle 46"/>
          <p:cNvSpPr>
            <a:spLocks noChangeArrowheads="1"/>
          </p:cNvSpPr>
          <p:nvPr/>
        </p:nvSpPr>
        <p:spPr bwMode="auto">
          <a:xfrm>
            <a:off x="1" y="501134"/>
            <a:ext cx="184731" cy="369332"/>
          </a:xfrm>
          <a:prstGeom prst="rect">
            <a:avLst/>
          </a:prstGeom>
          <a:noFill/>
          <a:ln w="9525">
            <a:noFill/>
            <a:miter lim="800000"/>
            <a:headEnd/>
            <a:tailEnd/>
          </a:ln>
        </p:spPr>
        <p:txBody>
          <a:bodyPr wrap="none" anchor="ctr">
            <a:spAutoFit/>
          </a:bodyPr>
          <a:lstStyle/>
          <a:p>
            <a:endParaRPr lang="el-GR">
              <a:latin typeface="Constantia" pitchFamily="18" charset="0"/>
            </a:endParaRPr>
          </a:p>
        </p:txBody>
      </p:sp>
      <p:sp>
        <p:nvSpPr>
          <p:cNvPr id="15367" name="Rectangle 57"/>
          <p:cNvSpPr>
            <a:spLocks noChangeArrowheads="1"/>
          </p:cNvSpPr>
          <p:nvPr/>
        </p:nvSpPr>
        <p:spPr bwMode="auto">
          <a:xfrm>
            <a:off x="642938" y="5058819"/>
            <a:ext cx="184731" cy="769441"/>
          </a:xfrm>
          <a:prstGeom prst="rect">
            <a:avLst/>
          </a:prstGeom>
          <a:noFill/>
          <a:ln w="9525">
            <a:noFill/>
            <a:miter lim="800000"/>
            <a:headEnd/>
            <a:tailEnd/>
          </a:ln>
        </p:spPr>
        <p:txBody>
          <a:bodyPr wrap="none" anchor="ctr">
            <a:spAutoFit/>
          </a:bodyPr>
          <a:lstStyle/>
          <a:p>
            <a:r>
              <a:rPr lang="el-GR" sz="800"/>
              <a:t/>
            </a:r>
            <a:br>
              <a:rPr lang="el-GR" sz="800"/>
            </a:br>
            <a:endParaRPr lang="el-GR"/>
          </a:p>
          <a:p>
            <a:pPr eaLnBrk="0" hangingPunct="0"/>
            <a:endParaRPr lang="el-GR"/>
          </a:p>
        </p:txBody>
      </p:sp>
      <p:sp>
        <p:nvSpPr>
          <p:cNvPr id="15368" name="Rectangle 59"/>
          <p:cNvSpPr>
            <a:spLocks noChangeArrowheads="1"/>
          </p:cNvSpPr>
          <p:nvPr/>
        </p:nvSpPr>
        <p:spPr bwMode="auto">
          <a:xfrm>
            <a:off x="1" y="6959084"/>
            <a:ext cx="184731" cy="369332"/>
          </a:xfrm>
          <a:prstGeom prst="rect">
            <a:avLst/>
          </a:prstGeom>
          <a:noFill/>
          <a:ln w="9525">
            <a:noFill/>
            <a:miter lim="800000"/>
            <a:headEnd/>
            <a:tailEnd/>
          </a:ln>
        </p:spPr>
        <p:txBody>
          <a:bodyPr wrap="none" anchor="ctr">
            <a:spAutoFit/>
          </a:bodyPr>
          <a:lstStyle/>
          <a:p>
            <a:endParaRPr lang="el-GR"/>
          </a:p>
        </p:txBody>
      </p:sp>
      <p:pic>
        <p:nvPicPr>
          <p:cNvPr id="9" name="Picture 3" descr="ethno_1"/>
          <p:cNvPicPr>
            <a:picLocks noChangeAspect="1" noChangeArrowheads="1"/>
          </p:cNvPicPr>
          <p:nvPr/>
        </p:nvPicPr>
        <p:blipFill>
          <a:blip r:embed="rId10" cstate="print"/>
          <a:srcRect/>
          <a:stretch>
            <a:fillRect/>
          </a:stretch>
        </p:blipFill>
        <p:spPr bwMode="auto">
          <a:xfrm>
            <a:off x="1" y="0"/>
            <a:ext cx="784327" cy="793833"/>
          </a:xfrm>
          <a:prstGeom prst="rect">
            <a:avLst/>
          </a:prstGeom>
          <a:noFill/>
          <a:ln w="9525">
            <a:noFill/>
            <a:miter lim="800000"/>
            <a:headEnd/>
            <a:tailEnd/>
          </a:ln>
        </p:spPr>
      </p:pic>
      <p:pic>
        <p:nvPicPr>
          <p:cNvPr id="10" name="Picture 4" descr="aggyres_sxedio"/>
          <p:cNvPicPr>
            <a:picLocks noChangeAspect="1" noChangeArrowheads="1"/>
          </p:cNvPicPr>
          <p:nvPr/>
        </p:nvPicPr>
        <p:blipFill>
          <a:blip r:embed="rId11"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7624" y="476672"/>
            <a:ext cx="7110562" cy="500062"/>
          </a:xfrm>
        </p:spPr>
        <p:txBody>
          <a:bodyPr>
            <a:no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ΠΙΝΑΚΑΣ ΕΠΙΒΛΗΘΕΝΤΩΝ ΠΡΟΣΤΙΜΩΝ ΣΕ ΠΛΟΙΑ – ΕΓΚΑΤΑΣΤΑΣΕΙΣ ΚΑΙ ΑΛΛΕΣ ΠΗΓΕΣ ΓΙΑ ΠΑΡΑΒΑΣΕΙΣ ΣΕ ΘΕΜΑΤΑ Π.ΘΑ.Π ΑΠΟ 1991 - 2018</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6387" name="Rectangle 1"/>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graphicFrame>
        <p:nvGraphicFramePr>
          <p:cNvPr id="8" name="7 - Πίνακας"/>
          <p:cNvGraphicFramePr>
            <a:graphicFrameLocks noGrp="1"/>
          </p:cNvGraphicFramePr>
          <p:nvPr/>
        </p:nvGraphicFramePr>
        <p:xfrm>
          <a:off x="539552" y="1052738"/>
          <a:ext cx="8352928" cy="407869"/>
        </p:xfrm>
        <a:graphic>
          <a:graphicData uri="http://schemas.openxmlformats.org/drawingml/2006/table">
            <a:tbl>
              <a:tblPr>
                <a:tableStyleId>{3C2FFA5D-87B4-456A-9821-1D502468CF0F}</a:tableStyleId>
              </a:tblPr>
              <a:tblGrid>
                <a:gridCol w="623654"/>
                <a:gridCol w="2051472"/>
                <a:gridCol w="2214578"/>
                <a:gridCol w="1643074"/>
                <a:gridCol w="1820150"/>
              </a:tblGrid>
              <a:tr h="407869">
                <a:tc>
                  <a:txBody>
                    <a:bodyPr/>
                    <a:lstStyle/>
                    <a:p>
                      <a:pPr algn="ctr">
                        <a:spcAft>
                          <a:spcPts val="0"/>
                        </a:spcAft>
                      </a:pPr>
                      <a:r>
                        <a:rPr lang="el-GR" sz="1000" b="1" dirty="0">
                          <a:solidFill>
                            <a:schemeClr val="tx1"/>
                          </a:solidFill>
                        </a:rPr>
                        <a:t>ΕΤΟΣ</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a:solidFill>
                            <a:schemeClr val="tx1"/>
                          </a:solidFill>
                        </a:rPr>
                        <a:t>ΠΛΟΙΑ</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l">
                        <a:spcAft>
                          <a:spcPts val="0"/>
                        </a:spcAft>
                      </a:pPr>
                      <a:r>
                        <a:rPr lang="el-GR" sz="1000" b="1" dirty="0">
                          <a:solidFill>
                            <a:schemeClr val="tx1"/>
                          </a:solidFill>
                        </a:rPr>
                        <a:t>ΕΓΚΑΤΑΣΤΑΣΕΙΣ – </a:t>
                      </a:r>
                      <a:r>
                        <a:rPr lang="el-GR" sz="1000" b="1" dirty="0" smtClean="0">
                          <a:solidFill>
                            <a:schemeClr val="tx1"/>
                          </a:solidFill>
                        </a:rPr>
                        <a:t>ΆΛΛΕΣ ΠΗΓΕΣ</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rPr>
                        <a:t>ΚΑΤΑΛΟΓΙΣΜΟΙ</a:t>
                      </a:r>
                    </a:p>
                    <a:p>
                      <a:pPr algn="ctr">
                        <a:spcAft>
                          <a:spcPts val="0"/>
                        </a:spcAft>
                      </a:pPr>
                      <a:r>
                        <a:rPr lang="el-GR" sz="1000" b="1" dirty="0" smtClean="0">
                          <a:solidFill>
                            <a:schemeClr val="tx1"/>
                          </a:solidFill>
                          <a:latin typeface="+mn-lt"/>
                          <a:ea typeface="Times New Roman"/>
                        </a:rPr>
                        <a:t>ΔΑΠΑΝΩΝ</a:t>
                      </a:r>
                      <a:endParaRPr lang="el-GR" sz="1000" b="1" dirty="0">
                        <a:solidFill>
                          <a:schemeClr val="tx1"/>
                        </a:solidFill>
                        <a:latin typeface="+mn-lt"/>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a:solidFill>
                            <a:schemeClr val="tx1"/>
                          </a:solidFill>
                        </a:rPr>
                        <a:t>ΓΕΝΙΚΑ ΣΥΝΟΛΑ</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r>
            </a:tbl>
          </a:graphicData>
        </a:graphic>
      </p:graphicFrame>
      <p:graphicFrame>
        <p:nvGraphicFramePr>
          <p:cNvPr id="9" name="8 - Πίνακας"/>
          <p:cNvGraphicFramePr>
            <a:graphicFrameLocks noGrp="1"/>
          </p:cNvGraphicFramePr>
          <p:nvPr/>
        </p:nvGraphicFramePr>
        <p:xfrm>
          <a:off x="539553" y="1484785"/>
          <a:ext cx="8358242" cy="5317057"/>
        </p:xfrm>
        <a:graphic>
          <a:graphicData uri="http://schemas.openxmlformats.org/drawingml/2006/table">
            <a:tbl>
              <a:tblPr>
                <a:tableStyleId>{3C2FFA5D-87B4-456A-9821-1D502468CF0F}</a:tableStyleId>
              </a:tblPr>
              <a:tblGrid>
                <a:gridCol w="582627"/>
                <a:gridCol w="917569"/>
                <a:gridCol w="1143008"/>
                <a:gridCol w="857256"/>
                <a:gridCol w="1357322"/>
                <a:gridCol w="837657"/>
                <a:gridCol w="813634"/>
                <a:gridCol w="813634"/>
                <a:gridCol w="1035535"/>
              </a:tblGrid>
              <a:tr h="297264">
                <a:tc>
                  <a:txBody>
                    <a:bodyPr/>
                    <a:lstStyle/>
                    <a:p>
                      <a:pPr algn="ctr">
                        <a:spcAft>
                          <a:spcPts val="0"/>
                        </a:spcAft>
                      </a:pPr>
                      <a:endParaRPr lang="el-GR" sz="900" dirty="0">
                        <a:solidFill>
                          <a:schemeClr val="tx1"/>
                        </a:solidFill>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Αριθμός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900" b="1" dirty="0" smtClean="0">
                          <a:solidFill>
                            <a:schemeClr val="tx1"/>
                          </a:solidFill>
                          <a:latin typeface="+mn-lt"/>
                          <a:cs typeface="Times New Roman" pitchFamily="18" charset="0"/>
                        </a:rPr>
                        <a:t>Ποσά </a:t>
                      </a:r>
                      <a:r>
                        <a:rPr lang="el-GR" sz="900" b="1" dirty="0">
                          <a:solidFill>
                            <a:schemeClr val="tx1"/>
                          </a:solidFill>
                          <a:latin typeface="+mn-lt"/>
                          <a:cs typeface="Times New Roman" pitchFamily="18" charset="0"/>
                        </a:rPr>
                        <a:t>σε δρχ</a:t>
                      </a:r>
                      <a:r>
                        <a:rPr lang="el-GR" sz="900" b="1" dirty="0" smtClean="0">
                          <a:solidFill>
                            <a:schemeClr val="tx1"/>
                          </a:solidFill>
                          <a:latin typeface="+mn-lt"/>
                          <a:cs typeface="Times New Roman" pitchFamily="18" charset="0"/>
                        </a:rPr>
                        <a:t>. και  μετά το 2000 σε </a:t>
                      </a:r>
                      <a:r>
                        <a:rPr lang="de-DE" sz="1000" b="1" dirty="0" smtClean="0">
                          <a:solidFill>
                            <a:schemeClr val="tx1"/>
                          </a:solidFill>
                          <a:latin typeface="+mn-lt"/>
                          <a:cs typeface="Times New Roman" pitchFamily="18" charset="0"/>
                        </a:rPr>
                        <a:t>€</a:t>
                      </a:r>
                      <a:r>
                        <a:rPr lang="el-GR" sz="1000" b="1" dirty="0" smtClean="0">
                          <a:solidFill>
                            <a:schemeClr val="tx1"/>
                          </a:solidFill>
                          <a:latin typeface="+mn-lt"/>
                          <a:cs typeface="Times New Roman" pitchFamily="18" charset="0"/>
                        </a:rPr>
                        <a:t>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Αριθμός Αποφάσεων</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smtClean="0">
                          <a:solidFill>
                            <a:schemeClr val="tx1"/>
                          </a:solidFill>
                          <a:latin typeface="+mn-lt"/>
                          <a:cs typeface="Times New Roman" pitchFamily="18" charset="0"/>
                        </a:rPr>
                        <a:t>Ποσά </a:t>
                      </a:r>
                      <a:r>
                        <a:rPr lang="el-GR" sz="900" b="1" dirty="0">
                          <a:solidFill>
                            <a:schemeClr val="tx1"/>
                          </a:solidFill>
                          <a:latin typeface="+mn-lt"/>
                          <a:cs typeface="Times New Roman" pitchFamily="18" charset="0"/>
                        </a:rPr>
                        <a:t>σε δρχ</a:t>
                      </a:r>
                      <a:r>
                        <a:rPr lang="el-GR" sz="900" b="1" dirty="0" smtClean="0">
                          <a:solidFill>
                            <a:schemeClr val="tx1"/>
                          </a:solidFill>
                          <a:latin typeface="+mn-lt"/>
                          <a:cs typeface="Times New Roman" pitchFamily="18" charset="0"/>
                        </a:rPr>
                        <a:t>. και </a:t>
                      </a:r>
                    </a:p>
                    <a:p>
                      <a:pPr algn="ctr">
                        <a:spcAft>
                          <a:spcPts val="0"/>
                        </a:spcAft>
                      </a:pPr>
                      <a:r>
                        <a:rPr lang="el-GR" sz="900" b="1" dirty="0" smtClean="0">
                          <a:solidFill>
                            <a:schemeClr val="tx1"/>
                          </a:solidFill>
                          <a:latin typeface="+mn-lt"/>
                          <a:cs typeface="Times New Roman" pitchFamily="18" charset="0"/>
                        </a:rPr>
                        <a:t>μετά το 2000 σε </a:t>
                      </a:r>
                      <a:r>
                        <a:rPr lang="de-DE" sz="900" b="1" dirty="0" smtClean="0">
                          <a:solidFill>
                            <a:schemeClr val="tx1"/>
                          </a:solidFill>
                          <a:latin typeface="+mn-lt"/>
                          <a:cs typeface="Times New Roman" pitchFamily="18" charset="0"/>
                        </a:rPr>
                        <a:t>€</a:t>
                      </a:r>
                      <a:r>
                        <a:rPr lang="el-GR" sz="900" b="1" dirty="0" smtClean="0">
                          <a:solidFill>
                            <a:schemeClr val="tx1"/>
                          </a:solidFill>
                          <a:latin typeface="+mn-lt"/>
                          <a:cs typeface="Times New Roman" pitchFamily="18" charset="0"/>
                        </a:rPr>
                        <a:t> </a:t>
                      </a:r>
                      <a:endParaRPr lang="el-GR" sz="9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cs typeface="Times New Roman" pitchFamily="18" charset="0"/>
                        </a:rPr>
                        <a:t>Αριθμός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cs typeface="Times New Roman" pitchFamily="18" charset="0"/>
                        </a:rPr>
                        <a:t>Συνολικό</a:t>
                      </a:r>
                    </a:p>
                    <a:p>
                      <a:pPr algn="ctr">
                        <a:spcAft>
                          <a:spcPts val="0"/>
                        </a:spcAft>
                      </a:pPr>
                      <a:r>
                        <a:rPr lang="el-GR" sz="1000" b="1" dirty="0" smtClean="0">
                          <a:solidFill>
                            <a:schemeClr val="tx1"/>
                          </a:solidFill>
                          <a:latin typeface="+mn-lt"/>
                          <a:ea typeface="Times New Roman"/>
                          <a:cs typeface="Times New Roman" pitchFamily="18" charset="0"/>
                        </a:rPr>
                        <a:t>Ποσό</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Σύνολο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smtClean="0">
                          <a:solidFill>
                            <a:schemeClr val="tx1"/>
                          </a:solidFill>
                          <a:latin typeface="+mn-lt"/>
                          <a:cs typeface="Times New Roman" pitchFamily="18" charset="0"/>
                        </a:rPr>
                        <a:t>Συνολικά ποσά</a:t>
                      </a:r>
                      <a:endParaRPr lang="el-GR" sz="1000" b="1" dirty="0">
                        <a:solidFill>
                          <a:schemeClr val="tx1"/>
                        </a:solidFill>
                        <a:latin typeface="+mn-lt"/>
                        <a:cs typeface="Times New Roman" pitchFamily="18" charset="0"/>
                      </a:endParaRPr>
                    </a:p>
                    <a:p>
                      <a:pPr algn="ctr">
                        <a:spcAft>
                          <a:spcPts val="0"/>
                        </a:spcAft>
                      </a:pP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dirty="0">
                          <a:latin typeface="Times New Roman" pitchFamily="18" charset="0"/>
                          <a:cs typeface="Times New Roman" pitchFamily="18" charset="0"/>
                        </a:rPr>
                        <a:t>1991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288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198.180.000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40.095.000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rowSpan="17">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rowSpan="17">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386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238.275.000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273</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519.134.427</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199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45.600.000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472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564.734.427</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1993</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168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271.535.000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152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114.740.000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320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386.275.000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1994</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221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455.645.000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112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25.690.000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333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481.335.000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1995</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359</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470.414.083</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146</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49.925.000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505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520.332.083</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1996</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278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690.109.284</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71.910.000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418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762.019.284</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dirty="0">
                          <a:latin typeface="Times New Roman" pitchFamily="18" charset="0"/>
                          <a:cs typeface="Times New Roman" pitchFamily="18" charset="0"/>
                        </a:rPr>
                        <a:t>1997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405</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387.710.000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36.970.000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594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424.680.000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9477">
                <a:tc>
                  <a:txBody>
                    <a:bodyPr/>
                    <a:lstStyle/>
                    <a:p>
                      <a:pPr algn="ctr">
                        <a:spcAft>
                          <a:spcPts val="0"/>
                        </a:spcAft>
                      </a:pPr>
                      <a:r>
                        <a:rPr lang="de-DE" sz="900" dirty="0">
                          <a:latin typeface="Times New Roman" pitchFamily="18" charset="0"/>
                          <a:cs typeface="Times New Roman" pitchFamily="18" charset="0"/>
                        </a:rPr>
                        <a:t>1998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200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203.573.216</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77.260.000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341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280.833.216</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1999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147</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242.676.559</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151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67.790.000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298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310.466.559</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182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602.165.015</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133.650.000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380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735.815.015</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180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3.096.105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252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474.571</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432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3.570.676</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190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989.737 €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183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391.515</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373</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1.381.252</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242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670.323 €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175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311.514</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417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981.837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71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206.722 €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74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161.610</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145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368.332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900" dirty="0">
                          <a:latin typeface="Times New Roman" pitchFamily="18" charset="0"/>
                          <a:cs typeface="Times New Roman" pitchFamily="18" charset="0"/>
                        </a:rPr>
                        <a:t>2005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a:latin typeface="Times New Roman" pitchFamily="18" charset="0"/>
                          <a:cs typeface="Times New Roman" pitchFamily="18" charset="0"/>
                        </a:rPr>
                        <a:t>119</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a:latin typeface="Times New Roman" pitchFamily="18" charset="0"/>
                          <a:cs typeface="Times New Roman" pitchFamily="18" charset="0"/>
                        </a:rPr>
                        <a:t>130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900" dirty="0">
                          <a:latin typeface="Times New Roman" pitchFamily="18" charset="0"/>
                          <a:cs typeface="Times New Roman" pitchFamily="18" charset="0"/>
                        </a:rPr>
                        <a:t>249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8</a:t>
                      </a:r>
                      <a:r>
                        <a:rPr lang="en-US" sz="900" dirty="0">
                          <a:latin typeface="Times New Roman" pitchFamily="18" charset="0"/>
                          <a:cs typeface="Times New Roman" pitchFamily="18" charset="0"/>
                        </a:rPr>
                        <a:t>72</a:t>
                      </a:r>
                      <a:r>
                        <a:rPr lang="el-GR" sz="900" dirty="0">
                          <a:latin typeface="Times New Roman" pitchFamily="18" charset="0"/>
                          <a:cs typeface="Times New Roman" pitchFamily="18" charset="0"/>
                        </a:rPr>
                        <a:t>.</a:t>
                      </a:r>
                      <a:r>
                        <a:rPr lang="en-US" sz="900" dirty="0">
                          <a:latin typeface="Times New Roman" pitchFamily="18" charset="0"/>
                          <a:cs typeface="Times New Roman" pitchFamily="18" charset="0"/>
                        </a:rPr>
                        <a:t>286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900" dirty="0">
                          <a:latin typeface="Times New Roman" pitchFamily="18" charset="0"/>
                          <a:cs typeface="Times New Roman" pitchFamily="18" charset="0"/>
                        </a:rPr>
                        <a:t>2006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18</a:t>
                      </a:r>
                      <a:r>
                        <a:rPr lang="en-US" sz="900" dirty="0">
                          <a:latin typeface="Times New Roman" pitchFamily="18" charset="0"/>
                          <a:cs typeface="Times New Roman" pitchFamily="18" charset="0"/>
                        </a:rPr>
                        <a:t>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161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900" dirty="0">
                          <a:latin typeface="Times New Roman" pitchFamily="18" charset="0"/>
                          <a:cs typeface="Times New Roman" pitchFamily="18" charset="0"/>
                        </a:rPr>
                        <a:t>34</a:t>
                      </a:r>
                      <a:r>
                        <a:rPr lang="en-US" sz="900" dirty="0">
                          <a:latin typeface="Times New Roman" pitchFamily="18" charset="0"/>
                          <a:cs typeface="Times New Roman" pitchFamily="18" charset="0"/>
                        </a:rPr>
                        <a:t>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8</a:t>
                      </a:r>
                      <a:r>
                        <a:rPr lang="en-US" sz="900" dirty="0">
                          <a:latin typeface="Times New Roman" pitchFamily="18" charset="0"/>
                          <a:cs typeface="Times New Roman" pitchFamily="18" charset="0"/>
                        </a:rPr>
                        <a:t>32</a:t>
                      </a:r>
                      <a:r>
                        <a:rPr lang="el-GR" sz="900" dirty="0">
                          <a:latin typeface="Times New Roman" pitchFamily="18" charset="0"/>
                          <a:cs typeface="Times New Roman" pitchFamily="18" charset="0"/>
                        </a:rPr>
                        <a:t>.</a:t>
                      </a:r>
                      <a:r>
                        <a:rPr lang="en-US" sz="900" dirty="0">
                          <a:latin typeface="Times New Roman" pitchFamily="18" charset="0"/>
                          <a:cs typeface="Times New Roman" pitchFamily="18" charset="0"/>
                        </a:rPr>
                        <a:t>1</a:t>
                      </a:r>
                      <a:r>
                        <a:rPr lang="el-GR" sz="900" dirty="0">
                          <a:latin typeface="Times New Roman" pitchFamily="18" charset="0"/>
                          <a:cs typeface="Times New Roman" pitchFamily="18" charset="0"/>
                        </a:rPr>
                        <a:t>95,14 </a:t>
                      </a:r>
                      <a:r>
                        <a:rPr lang="de-DE"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348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3.069.632,14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245.000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1000" dirty="0" smtClean="0">
                          <a:latin typeface="Times New Roman" pitchFamily="18" charset="0"/>
                          <a:ea typeface="Times New Roman"/>
                          <a:cs typeface="Times New Roman" pitchFamily="18" charset="0"/>
                        </a:rPr>
                        <a:t>489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3.314.632,14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2008</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cs typeface="Times New Roman" pitchFamily="18" charset="0"/>
                        </a:rPr>
                        <a:t>4.080.194,00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109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154.100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821.856,38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cs typeface="Times New Roman" pitchFamily="18" charset="0"/>
                        </a:rPr>
                        <a:t>5.056.150,38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2009</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196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1.278.006</a:t>
                      </a:r>
                      <a:r>
                        <a:rPr lang="el-GR" sz="1000" dirty="0" smtClean="0">
                          <a:latin typeface="Times New Roman" pitchFamily="18" charset="0"/>
                          <a:ea typeface="Times New Roman"/>
                          <a:cs typeface="Times New Roman" pitchFamily="18" charset="0"/>
                        </a:rPr>
                        <a:t>,00</a:t>
                      </a:r>
                      <a:r>
                        <a:rPr lang="en-US" sz="1000" dirty="0" smtClean="0">
                          <a:latin typeface="Times New Roman" pitchFamily="18" charset="0"/>
                          <a:ea typeface="Times New Roman"/>
                          <a:cs typeface="Times New Roman" pitchFamily="18" charset="0"/>
                        </a:rPr>
                        <a:t>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103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268.100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216</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346</a:t>
                      </a:r>
                      <a:r>
                        <a:rPr lang="el-GR" sz="1000" dirty="0" smtClean="0">
                          <a:latin typeface="Times New Roman" pitchFamily="18" charset="0"/>
                          <a:ea typeface="Times New Roman"/>
                          <a:cs typeface="Times New Roman" pitchFamily="18" charset="0"/>
                        </a:rPr>
                        <a:t>,0</a:t>
                      </a:r>
                      <a:r>
                        <a:rPr lang="en-US" sz="1000" dirty="0" smtClean="0">
                          <a:latin typeface="Times New Roman" pitchFamily="18" charset="0"/>
                          <a:ea typeface="Times New Roman"/>
                          <a:cs typeface="Times New Roman" pitchFamily="18" charset="0"/>
                        </a:rPr>
                        <a:t>9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30</a:t>
                      </a:r>
                      <a:r>
                        <a:rPr lang="en-US" sz="1000" dirty="0" smtClean="0">
                          <a:latin typeface="Times New Roman" pitchFamily="18" charset="0"/>
                          <a:ea typeface="Times New Roman"/>
                          <a:cs typeface="Times New Roman" pitchFamily="18" charset="0"/>
                        </a:rPr>
                        <a:t>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1.7</a:t>
                      </a:r>
                      <a:r>
                        <a:rPr lang="en-US" sz="1000" dirty="0" smtClean="0">
                          <a:latin typeface="Times New Roman" pitchFamily="18" charset="0"/>
                          <a:ea typeface="Times New Roman"/>
                          <a:cs typeface="Times New Roman" pitchFamily="18" charset="0"/>
                        </a:rPr>
                        <a:t>62</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452</a:t>
                      </a:r>
                      <a:r>
                        <a:rPr lang="el-GR" sz="1000" dirty="0" smtClean="0">
                          <a:latin typeface="Times New Roman" pitchFamily="18" charset="0"/>
                          <a:ea typeface="Times New Roman"/>
                          <a:cs typeface="Times New Roman" pitchFamily="18" charset="0"/>
                        </a:rPr>
                        <a:t>,0</a:t>
                      </a:r>
                      <a:r>
                        <a:rPr lang="en-US" sz="1000" dirty="0" smtClean="0">
                          <a:latin typeface="Times New Roman" pitchFamily="18" charset="0"/>
                          <a:ea typeface="Times New Roman"/>
                          <a:cs typeface="Times New Roman" pitchFamily="18" charset="0"/>
                        </a:rPr>
                        <a:t>9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2010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81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397.700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81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151.900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95.956,65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173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645.556,65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297264">
                <a:tc>
                  <a:txBody>
                    <a:bodyPr/>
                    <a:lstStyle/>
                    <a:p>
                      <a:pPr algn="ctr">
                        <a:spcAft>
                          <a:spcPts val="0"/>
                        </a:spcAft>
                      </a:pPr>
                      <a:r>
                        <a:rPr lang="en-US" sz="1000" dirty="0" smtClean="0">
                          <a:latin typeface="Times New Roman" pitchFamily="18" charset="0"/>
                          <a:ea typeface="Times New Roman"/>
                          <a:cs typeface="Times New Roman" pitchFamily="18" charset="0"/>
                        </a:rPr>
                        <a:t>2011</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265.390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101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000" dirty="0" smtClean="0">
                          <a:latin typeface="Times New Roman" pitchFamily="18" charset="0"/>
                          <a:cs typeface="Times New Roman" pitchFamily="18" charset="0"/>
                        </a:rPr>
                        <a:t>156.600€</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000" dirty="0" smtClean="0">
                          <a:latin typeface="Times New Roman" pitchFamily="18" charset="0"/>
                          <a:cs typeface="Times New Roman" pitchFamily="18" charset="0"/>
                        </a:rPr>
                        <a:t>211.888,88 €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188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cs typeface="Times New Roman" pitchFamily="18" charset="0"/>
                        </a:rPr>
                        <a:t>633.878,88</a:t>
                      </a:r>
                      <a:r>
                        <a:rPr lang="en-US" sz="1000" baseline="0" dirty="0" smtClean="0">
                          <a:latin typeface="Times New Roman" pitchFamily="18" charset="0"/>
                          <a:cs typeface="Times New Roman" pitchFamily="18" charset="0"/>
                        </a:rPr>
                        <a:t>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2012</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328.457,50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37.550,00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305.715,14</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123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671.722,64</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2013</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5</a:t>
                      </a:r>
                      <a:r>
                        <a:rPr lang="el-GR" sz="1000" dirty="0" smtClean="0">
                          <a:latin typeface="Times New Roman" pitchFamily="18" charset="0"/>
                          <a:ea typeface="Times New Roman"/>
                          <a:cs typeface="Times New Roman" pitchFamily="18" charset="0"/>
                        </a:rPr>
                        <a:t>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25</a:t>
                      </a:r>
                      <a:r>
                        <a:rPr lang="el-GR" sz="1000" dirty="0" smtClean="0">
                          <a:latin typeface="Times New Roman" pitchFamily="18" charset="0"/>
                          <a:ea typeface="Times New Roman"/>
                          <a:cs typeface="Times New Roman" pitchFamily="18" charset="0"/>
                        </a:rPr>
                        <a:t>6</a:t>
                      </a:r>
                      <a:r>
                        <a:rPr lang="en-US" sz="1000" dirty="0" smtClean="0">
                          <a:latin typeface="Times New Roman" pitchFamily="18" charset="0"/>
                          <a:ea typeface="Times New Roman"/>
                          <a:cs typeface="Times New Roman" pitchFamily="18" charset="0"/>
                        </a:rPr>
                        <a:t>.417,50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43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100.240,00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1.559,40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97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35</a:t>
                      </a:r>
                      <a:r>
                        <a:rPr lang="el-GR" sz="1000" dirty="0" smtClean="0">
                          <a:latin typeface="Times New Roman" pitchFamily="18" charset="0"/>
                          <a:ea typeface="Times New Roman"/>
                          <a:cs typeface="Times New Roman" pitchFamily="18" charset="0"/>
                        </a:rPr>
                        <a:t>8</a:t>
                      </a:r>
                      <a:r>
                        <a:rPr lang="en-US" sz="1000" dirty="0" smtClean="0">
                          <a:latin typeface="Times New Roman" pitchFamily="18" charset="0"/>
                          <a:ea typeface="Times New Roman"/>
                          <a:cs typeface="Times New Roman" pitchFamily="18" charset="0"/>
                        </a:rPr>
                        <a:t>.216,90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2014</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60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384.305</a:t>
                      </a:r>
                      <a:r>
                        <a:rPr lang="el-GR" sz="1000" dirty="0" smtClean="0">
                          <a:latin typeface="Times New Roman" pitchFamily="18" charset="0"/>
                          <a:ea typeface="Times New Roman"/>
                          <a:cs typeface="Times New Roman" pitchFamily="18" charset="0"/>
                        </a:rPr>
                        <a:t>,00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49.400</a:t>
                      </a:r>
                      <a:r>
                        <a:rPr lang="el-GR" sz="1000" dirty="0" smtClean="0">
                          <a:latin typeface="Times New Roman" pitchFamily="18" charset="0"/>
                          <a:ea typeface="Times New Roman"/>
                          <a:cs typeface="Times New Roman" pitchFamily="18" charset="0"/>
                        </a:rPr>
                        <a:t>,00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smtClean="0">
                          <a:latin typeface="Times New Roman" pitchFamily="18" charset="0"/>
                          <a:ea typeface="Times New Roman"/>
                          <a:cs typeface="Times New Roman" pitchFamily="18" charset="0"/>
                        </a:rPr>
                        <a:t>32.820,43</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466.525,43</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297264">
                <a:tc>
                  <a:txBody>
                    <a:bodyPr/>
                    <a:lstStyle/>
                    <a:p>
                      <a:pPr algn="ctr">
                        <a:spcAft>
                          <a:spcPts val="0"/>
                        </a:spcAft>
                      </a:pPr>
                      <a:r>
                        <a:rPr lang="el-GR" sz="1000" dirty="0" smtClean="0">
                          <a:latin typeface="Times New Roman" pitchFamily="18" charset="0"/>
                          <a:ea typeface="Times New Roman"/>
                          <a:cs typeface="Times New Roman" pitchFamily="18" charset="0"/>
                        </a:rPr>
                        <a:t>2015</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284.900,00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52</a:t>
                      </a:r>
                    </a:p>
                    <a:p>
                      <a:pPr algn="ctr">
                        <a:spcAft>
                          <a:spcPts val="0"/>
                        </a:spcAft>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60.400,00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87.829,88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112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433.129,88</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2016</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251.820,00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195.100,00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42.585,00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110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489.505,00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2017</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a:t>
                      </a:r>
                      <a:r>
                        <a:rPr lang="en-US" sz="1000" dirty="0" smtClean="0">
                          <a:latin typeface="Times New Roman" pitchFamily="18" charset="0"/>
                          <a:ea typeface="Times New Roman"/>
                          <a:cs typeface="Times New Roman" pitchFamily="18" charset="0"/>
                        </a:rPr>
                        <a:t>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a:t>
                      </a:r>
                      <a:r>
                        <a:rPr lang="en-US" sz="1000" dirty="0" smtClean="0">
                          <a:latin typeface="Times New Roman" pitchFamily="18" charset="0"/>
                          <a:ea typeface="Times New Roman"/>
                          <a:cs typeface="Times New Roman" pitchFamily="18" charset="0"/>
                        </a:rPr>
                        <a:t>53</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7</a:t>
                      </a:r>
                      <a:r>
                        <a:rPr lang="el-GR" sz="1000" dirty="0" smtClean="0">
                          <a:latin typeface="Times New Roman" pitchFamily="18" charset="0"/>
                          <a:ea typeface="Times New Roman"/>
                          <a:cs typeface="Times New Roman" pitchFamily="18" charset="0"/>
                        </a:rPr>
                        <a:t>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61.250,00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49.433,20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564.433,20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2018</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1.895.700,00</a:t>
                      </a:r>
                    </a:p>
                  </a:txBody>
                  <a:tcPr marL="58567" marR="58567" marT="0" marB="0">
                    <a:blipFill>
                      <a:blip r:embed="rId2"/>
                      <a:tile tx="0" ty="0" sx="100000" sy="100000" flip="none" algn="tl"/>
                    </a:blipFill>
                  </a:tcPr>
                </a:tc>
                <a:tc>
                  <a:txBody>
                    <a:bodyPr/>
                    <a:lstStyle/>
                    <a:p>
                      <a:pPr algn="ctr">
                        <a:spcAft>
                          <a:spcPts val="0"/>
                        </a:spcAft>
                      </a:pPr>
                      <a:r>
                        <a:rPr lang="el-GR" sz="1000" smtClean="0">
                          <a:latin typeface="Times New Roman" pitchFamily="18" charset="0"/>
                          <a:ea typeface="Times New Roman"/>
                          <a:cs typeface="Times New Roman" pitchFamily="18" charset="0"/>
                        </a:rPr>
                        <a:t>50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77.100,00</a:t>
                      </a: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192.198,30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2.164.998,30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297264">
                <a:tc grid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*Στα ως άνω έτη συμπεριλαμβάνονται και τα χρηματικά πρόστιμα που έχουν επιβληθεί κατά των υπευθύνων του Κ/Ζ «</a:t>
                      </a:r>
                      <a:r>
                        <a:rPr lang="en-US" sz="1000" dirty="0" smtClean="0">
                          <a:latin typeface="Times New Roman" pitchFamily="18" charset="0"/>
                          <a:ea typeface="Times New Roman"/>
                          <a:cs typeface="Times New Roman" pitchFamily="18" charset="0"/>
                        </a:rPr>
                        <a:t>SEA DIAMOND</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 </a:t>
                      </a:r>
                      <a:r>
                        <a:rPr lang="el-GR" sz="1000" dirty="0" smtClean="0">
                          <a:latin typeface="Times New Roman" pitchFamily="18" charset="0"/>
                          <a:ea typeface="Times New Roman"/>
                          <a:cs typeface="Times New Roman" pitchFamily="18" charset="0"/>
                        </a:rPr>
                        <a:t> </a:t>
                      </a:r>
                    </a:p>
                    <a:p>
                      <a:pPr algn="l">
                        <a:spcAft>
                          <a:spcPts val="0"/>
                        </a:spcAft>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r>
            </a:tbl>
          </a:graphicData>
        </a:graphic>
      </p:graphicFrame>
      <p:sp>
        <p:nvSpPr>
          <p:cNvPr id="16390" name="Rectangle 2"/>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pic>
        <p:nvPicPr>
          <p:cNvPr id="7" name="Picture 3" descr="ethno_1"/>
          <p:cNvPicPr>
            <a:picLocks noChangeAspect="1" noChangeArrowheads="1"/>
          </p:cNvPicPr>
          <p:nvPr/>
        </p:nvPicPr>
        <p:blipFill>
          <a:blip r:embed="rId3" cstate="print"/>
          <a:srcRect/>
          <a:stretch>
            <a:fillRect/>
          </a:stretch>
        </p:blipFill>
        <p:spPr bwMode="auto">
          <a:xfrm>
            <a:off x="1" y="0"/>
            <a:ext cx="784327" cy="793833"/>
          </a:xfrm>
          <a:prstGeom prst="rect">
            <a:avLst/>
          </a:prstGeom>
          <a:noFill/>
          <a:ln w="9525">
            <a:noFill/>
            <a:miter lim="800000"/>
            <a:headEnd/>
            <a:tailEnd/>
          </a:ln>
        </p:spPr>
      </p:pic>
      <p:pic>
        <p:nvPicPr>
          <p:cNvPr id="10" name="Picture 4" descr="aggyres_sxedio"/>
          <p:cNvPicPr>
            <a:picLocks noChangeAspect="1" noChangeArrowheads="1"/>
          </p:cNvPicPr>
          <p:nvPr/>
        </p:nvPicPr>
        <p:blipFill>
          <a:blip r:embed="rId4"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aggyres_sxedio"/>
          <p:cNvPicPr>
            <a:picLocks noChangeAspect="1" noChangeArrowheads="1"/>
          </p:cNvPicPr>
          <p:nvPr/>
        </p:nvPicPr>
        <p:blipFill>
          <a:blip r:embed="rId3" cstate="print">
            <a:lum bright="-5000"/>
          </a:blip>
          <a:srcRect/>
          <a:stretch>
            <a:fillRect/>
          </a:stretch>
        </p:blipFill>
        <p:spPr bwMode="auto">
          <a:xfrm>
            <a:off x="8443904" y="0"/>
            <a:ext cx="700097" cy="620688"/>
          </a:xfrm>
          <a:prstGeom prst="rect">
            <a:avLst/>
          </a:prstGeom>
          <a:noFill/>
          <a:ln w="9525">
            <a:solidFill>
              <a:srgbClr val="000000"/>
            </a:solidFill>
            <a:miter lim="800000"/>
            <a:headEnd/>
            <a:tailEnd/>
          </a:ln>
        </p:spPr>
      </p:pic>
      <p:sp>
        <p:nvSpPr>
          <p:cNvPr id="2" name="1 - Τίτλος"/>
          <p:cNvSpPr>
            <a:spLocks noGrp="1"/>
          </p:cNvSpPr>
          <p:nvPr>
            <p:ph type="ctrTitle"/>
          </p:nvPr>
        </p:nvSpPr>
        <p:spPr>
          <a:xfrm>
            <a:off x="1187625" y="285730"/>
            <a:ext cx="7227686" cy="1470025"/>
          </a:xfrm>
        </p:spPr>
        <p:txBody>
          <a:bodyPr>
            <a:normAutofit fontScale="90000"/>
          </a:bodyPr>
          <a:lstStyle/>
          <a:p>
            <a:pPr algn="ctr" eaLnBrk="1" fontAlgn="auto" hangingPunct="1">
              <a:spcAft>
                <a:spcPts val="0"/>
              </a:spcAft>
              <a:defRPr/>
            </a:pPr>
            <a:r>
              <a:rPr lang="el-GR" sz="2000" dirty="0" smtClean="0">
                <a:solidFill>
                  <a:schemeClr val="bg1"/>
                </a:solidFill>
                <a:latin typeface="Times New Roman" pitchFamily="18" charset="0"/>
                <a:cs typeface="Times New Roman" pitchFamily="18" charset="0"/>
              </a:rPr>
              <a:t>ΥΠΟΥΡΓΕΙΟ ΝΑΥΤΙΛΙΑΣ ΚΑΙ ΝΗΣΙΩΤΙΚΗΣ ΠΟΛΙΤΙΚΗΣ </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ΑΡΧΗΓΕΙΟ ΛΙΜΕΝΙΚΟΥ ΣΩΜΑΤΟΣ-ΕΛΛΗΝΙΚΗΣ ΑΚΤΟΦΥΛΑΚΗΣ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ΔΙΕΥΘΥΝΣΗ ΠΡΟΣΤΑΣΙΑΣ ΘΑΛΑΣΣΙΟΥ ΠΕΡΙΒΑΛΛΟΝΤΟΣ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ΤΜΗΜΑ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o</a:t>
            </a:r>
            <a:endParaRPr lang="el-GR" sz="2000" baseline="300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1371600" y="2143125"/>
            <a:ext cx="6400801" cy="4286250"/>
          </a:xfrm>
        </p:spPr>
        <p:txBody>
          <a:bodyPr>
            <a:normAutofit/>
          </a:bodyPr>
          <a:lstStyle/>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dirty="0" smtClean="0">
                <a:solidFill>
                  <a:schemeClr val="bg1"/>
                </a:solidFill>
                <a:effectLst>
                  <a:outerShdw blurRad="38100" dist="38100" dir="2700000" algn="tl">
                    <a:srgbClr val="04617B"/>
                  </a:outerShdw>
                </a:effectLst>
                <a:latin typeface="Times New Roman" pitchFamily="18" charset="0"/>
                <a:cs typeface="Times New Roman" pitchFamily="18" charset="0"/>
              </a:rPr>
              <a:t>        </a:t>
            </a:r>
          </a:p>
        </p:txBody>
      </p:sp>
      <p:sp>
        <p:nvSpPr>
          <p:cNvPr id="5124" name="Rectangle 6"/>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el-GR"/>
          </a:p>
        </p:txBody>
      </p:sp>
      <p:pic>
        <p:nvPicPr>
          <p:cNvPr id="6" name="Picture 3" descr="ethno_1"/>
          <p:cNvPicPr>
            <a:picLocks noChangeAspect="1" noChangeArrowheads="1"/>
          </p:cNvPicPr>
          <p:nvPr/>
        </p:nvPicPr>
        <p:blipFill>
          <a:blip r:embed="rId4" cstate="print"/>
          <a:srcRect/>
          <a:stretch>
            <a:fillRect/>
          </a:stretch>
        </p:blipFill>
        <p:spPr bwMode="auto">
          <a:xfrm>
            <a:off x="0" y="0"/>
            <a:ext cx="755576" cy="802400"/>
          </a:xfrm>
          <a:prstGeom prst="rect">
            <a:avLst/>
          </a:prstGeom>
          <a:noFill/>
          <a:ln w="9525">
            <a:noFill/>
            <a:miter lim="800000"/>
            <a:headEnd/>
            <a:tailEnd/>
          </a:ln>
        </p:spPr>
      </p:pic>
      <p:pic>
        <p:nvPicPr>
          <p:cNvPr id="4" name="Picture 2" descr="Σχετική εικόνα"/>
          <p:cNvPicPr>
            <a:picLocks noChangeAspect="1" noChangeArrowheads="1"/>
          </p:cNvPicPr>
          <p:nvPr/>
        </p:nvPicPr>
        <p:blipFill>
          <a:blip r:embed="rId5" cstate="print"/>
          <a:srcRect/>
          <a:stretch>
            <a:fillRect/>
          </a:stretch>
        </p:blipFill>
        <p:spPr bwMode="auto">
          <a:xfrm>
            <a:off x="2285984" y="4214818"/>
            <a:ext cx="4929222" cy="2357454"/>
          </a:xfrm>
          <a:prstGeom prst="rect">
            <a:avLst/>
          </a:prstGeom>
          <a:noFill/>
        </p:spPr>
      </p:pic>
      <p:pic>
        <p:nvPicPr>
          <p:cNvPr id="2052" name="Picture 4" descr="Σχετική εικόνα"/>
          <p:cNvPicPr>
            <a:picLocks noChangeAspect="1" noChangeArrowheads="1"/>
          </p:cNvPicPr>
          <p:nvPr/>
        </p:nvPicPr>
        <p:blipFill>
          <a:blip r:embed="rId6"/>
          <a:srcRect/>
          <a:stretch>
            <a:fillRect/>
          </a:stretch>
        </p:blipFill>
        <p:spPr bwMode="auto">
          <a:xfrm>
            <a:off x="2285984" y="1785926"/>
            <a:ext cx="4929222" cy="238124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1" cy="1152128"/>
          </a:xfrm>
        </p:spPr>
        <p:txBody>
          <a:bodyPr/>
          <a:lstStyle/>
          <a:p>
            <a:r>
              <a:rPr lang="el-GR" dirty="0" smtClean="0"/>
              <a:t>                </a:t>
            </a:r>
            <a:r>
              <a:rPr lang="el-GR" sz="3600" b="1" dirty="0" smtClean="0"/>
              <a:t>ΕΚΘΕΣΗ ΠΟΙΟΤΗΤΑΣ</a:t>
            </a:r>
            <a:r>
              <a:rPr lang="el-GR" sz="1800" dirty="0" smtClean="0"/>
              <a:t/>
            </a:r>
            <a:br>
              <a:rPr lang="el-GR" sz="1800" dirty="0" smtClean="0"/>
            </a:br>
            <a:r>
              <a:rPr lang="el-GR" sz="1800" b="1" dirty="0" smtClean="0"/>
              <a:t>                «ΔΙΟΙΚΗΤΙΚΕΣ ΚΥΡΩΣΕΙΣ ΠΡΟΣΤΑΣΙΑΣ ΘΑΛΑΣΣΙΟΥ ΠΕΡΙΒΑΛΛΟΝΤΟΣ»</a:t>
            </a:r>
            <a:endParaRPr lang="el-GR" sz="1800" b="1" dirty="0"/>
          </a:p>
        </p:txBody>
      </p:sp>
      <p:sp>
        <p:nvSpPr>
          <p:cNvPr id="3" name="2 - Θέση περιεχομένου"/>
          <p:cNvSpPr>
            <a:spLocks noGrp="1"/>
          </p:cNvSpPr>
          <p:nvPr>
            <p:ph idx="1"/>
          </p:nvPr>
        </p:nvSpPr>
        <p:spPr>
          <a:xfrm>
            <a:off x="457200" y="1484785"/>
            <a:ext cx="8229601" cy="4839816"/>
          </a:xfrm>
        </p:spPr>
        <p:txBody>
          <a:bodyPr/>
          <a:lstStyle/>
          <a:p>
            <a:pPr lvl="0"/>
            <a:r>
              <a:rPr lang="el-GR" sz="1400" b="1" dirty="0" smtClean="0"/>
              <a:t>Εισαγωγή</a:t>
            </a:r>
            <a:endParaRPr lang="el-GR" sz="1400" dirty="0" smtClean="0"/>
          </a:p>
          <a:p>
            <a:r>
              <a:rPr lang="el-GR" sz="1400" dirty="0" smtClean="0"/>
              <a:t>             Το στατιστικό προϊόν με τίτλο «Διοικητικές Κυρώσεις Προστασίας Θαλάσσιου Περιβάλλοντος» αφορά στις αποφάσεις διοικητικών κυρώσεων για θέματα προστασίας θαλάσσιου περιβάλλοντος που έχουν εκδοθεί από όλες τις Λιμενικές Αρχές της Χώρας. Η στατιστική διαδικασία διενεργείται ετησίως από την Διεύθυνση Προστασίας Θαλάσσιου Περιβάλλοντος του Υπουργείου Ναυτιλίας και Νησιωτικής Πολιτικής η οποία συλλέγει, καταγράφει και αναλύει τις παραπάνω σχετικές αποφάσεις διοικητικών κυρώσεων που κοινοποιούνται από τις Λιμενικές Αρχές. Τα πρωτογενή στοιχεία καταγραφής του στατιστικού προϊόντος είναι διαθέσιμα σε ετήσια βάση από το έτος 2010, ενώ συγκεντρωτικά αποτελέσματα των παραγόμενων στατιστικών υπάρχουν από το 1989 έως σήμερα.</a:t>
            </a:r>
          </a:p>
          <a:p>
            <a:pPr lvl="0"/>
            <a:r>
              <a:rPr lang="el-GR" sz="1400" b="1" dirty="0" smtClean="0"/>
              <a:t>Χρησιμότητα</a:t>
            </a:r>
            <a:endParaRPr lang="el-GR" sz="1400" dirty="0" smtClean="0"/>
          </a:p>
          <a:p>
            <a:r>
              <a:rPr lang="el-GR" sz="1400" dirty="0" smtClean="0"/>
              <a:t>Το θεσμικό πλαίσιο για την προστασία του θαλάσσιου περιβάλλοντος έχει καθορισθεί με το ΠΔ 55/98 (Α΄58) όπου κωδικοποιούνται σε ενιαίο κείμενο όλες οι διατάξεις του Ν. 743/77 και των τροποποιήσεών του.</a:t>
            </a:r>
          </a:p>
          <a:p>
            <a:r>
              <a:rPr lang="el-GR" sz="1400" dirty="0" smtClean="0"/>
              <a:t>	Σύμφωνα με το άρθρο 3 παρ.1 του ΠΔ 55/98 (Α΄ 58), απαγορεύεται η απόρριψη στις ακτές, στα λιμάνια και στα ελληνικά χωρικά ύδατα πετρελαίου, πετρελαιοειδών μιγμάτων, επιβλαβών ουσιών ή μιγμάτων αυτών και πάσης φύσεως αποβλήτων, λυμάτων και απορριμμάτων από τα οποία μπορεί να προκληθεί ρύπανση της θάλασσας και των ακτών.</a:t>
            </a:r>
          </a:p>
          <a:p>
            <a:r>
              <a:rPr lang="el-GR" sz="1400" dirty="0" smtClean="0"/>
              <a:t>Σύμφωνα με το άρθρο 1 εδάφιο (</a:t>
            </a:r>
            <a:r>
              <a:rPr lang="el-GR" sz="1400" dirty="0" err="1" smtClean="0"/>
              <a:t>ιδ</a:t>
            </a:r>
            <a:r>
              <a:rPr lang="el-GR" sz="1400" dirty="0" smtClean="0"/>
              <a:t>) του ΠΔ 55/98 (Α΄ 58), ως ρύπανση ορίζεται </a:t>
            </a:r>
            <a:r>
              <a:rPr lang="el-GR" sz="1400" i="1" dirty="0" smtClean="0"/>
              <a:t>«Η παρουσία στη θάλασσα κάθε ουσίας, η οποία αλλοιώνει τη φυσική κατάσταση του θαλασσινού νερού ή το καθιστά επιβλαβές, στην υγεία του ανθρώπου ή στην πανίδα και χλωρίδα των βυθών και γενικά ακατάλληλο για τις προβλεπόμενες κατά περίπτωση χρήσεις του». </a:t>
            </a:r>
            <a:endParaRPr lang="el-GR" sz="1400" dirty="0" smtClean="0"/>
          </a:p>
          <a:p>
            <a:endParaRPr lang="el-GR"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7 - Θέση περιεχομένου"/>
          <p:cNvSpPr>
            <a:spLocks noGrp="1"/>
          </p:cNvSpPr>
          <p:nvPr>
            <p:ph idx="1"/>
          </p:nvPr>
        </p:nvSpPr>
        <p:spPr>
          <a:xfrm>
            <a:off x="457200" y="836712"/>
            <a:ext cx="8229601" cy="5735559"/>
          </a:xfrm>
        </p:spPr>
        <p:txBody>
          <a:bodyPr/>
          <a:lstStyle/>
          <a:p>
            <a:r>
              <a:rPr lang="el-GR" sz="1400" dirty="0" smtClean="0"/>
              <a:t>Σύμφωνα με το άρθρο 1 εδάφιο (στ) του ΠΔ 55/98 (Α΄ 58), ως εγκατάσταση ορίζεται: </a:t>
            </a:r>
            <a:r>
              <a:rPr lang="el-GR" sz="1400" i="1" dirty="0" smtClean="0"/>
              <a:t>«Τα διυλιστήρια πετρελαίου, οι εταιρίες αποθήκευσης, διακίνησης και εμπορίας πετρελαιοειδών και επιβλαβών ουσιών, τα ναυπηγεία, οι επισκευαστικές βάσεις πλοίων, οι χερσαίες ευκολίες υποδοχής καταλοίπων, τα διαλυτήρια πλοίων, οι κάθε είδους λιμενικές εγκαταστάσεις, οι λουτρικές εγκαταστάσεις, οι εγκαταστάσεις ιχθυοκαλλιεργειών, τα ξενοδοχεία, τα εστιατόρια, οι οικίες, οι εγκαταστάσεις αφαλάτωσης,  οι βιομηχανίες και βιοτεχνίες και κάθε είδους επιχειρήσεις που είναι εγκατεστημένες στη θάλασσα, σε παράκτιους χώρους ή στην ενδοχώρα και χρησιμοποιούν τη θάλασσα και τις ακτές άμεσα ή έμμεσα για τις λειτουργικές τους ανάγκες ή έχουν άμεση ή έμμεση δυσμενή επίδραση στο θαλάσσιο περιβάλλον».</a:t>
            </a:r>
            <a:endParaRPr lang="el-GR" sz="1400" dirty="0" smtClean="0"/>
          </a:p>
          <a:p>
            <a:r>
              <a:rPr lang="el-GR" sz="1400" dirty="0" smtClean="0"/>
              <a:t>Σύμφωνα με το άρθρο 1 εδάφιο (ιβ) του ΠΔ 55/98 (Α΄ 58), ως πλοίο ορίζεται: </a:t>
            </a:r>
            <a:r>
              <a:rPr lang="el-GR" sz="1400" i="1" dirty="0" smtClean="0"/>
              <a:t>«Κάθε σκάφος ή πλωτό ναυπήγημα, εκτός από δεξαμενόπλοιο, που κινείται αυτοδύναμα ή ρυμουλκείται».</a:t>
            </a:r>
            <a:endParaRPr lang="el-GR" sz="1400" dirty="0" smtClean="0"/>
          </a:p>
          <a:p>
            <a:r>
              <a:rPr lang="el-GR" sz="1400" dirty="0" smtClean="0"/>
              <a:t>Σύμφωνα με το άρθρο 1 εδάφιο (</a:t>
            </a:r>
            <a:r>
              <a:rPr lang="el-GR" sz="1400" dirty="0" err="1" smtClean="0"/>
              <a:t>ιγ</a:t>
            </a:r>
            <a:r>
              <a:rPr lang="el-GR" sz="1400" dirty="0" smtClean="0"/>
              <a:t>) του ΠΔ 55/98 (Α΄ 58), ως δεξαμενόπλοιο ορίζεται: </a:t>
            </a:r>
            <a:r>
              <a:rPr lang="el-GR" sz="1400" i="1" dirty="0" smtClean="0"/>
              <a:t>«Κάθε σκάφος ή πλωτό ναυπήγημα που είναι προορισμένο με το μεγαλύτερο τμήμα των χώρων φορτίων του να αποθηκεύει ή να μεταφέρει αυτοδύναμα ή με ρυμούλκηση πετρέλαιο, πετρελαιοειδή μίγματα ή άλλες χύμα υγρές επιβλαβείς ουσίες».</a:t>
            </a:r>
            <a:endParaRPr lang="el-GR" sz="1400" dirty="0" smtClean="0"/>
          </a:p>
          <a:p>
            <a:r>
              <a:rPr lang="el-GR" sz="1400" dirty="0" smtClean="0"/>
              <a:t>Σύμφωνα με το άρθρο 13 παρ. 1 του ΠΔ 55/98 (Α΄58) ορίζεται ότι οι παραβάτες του εν λόγω νόμου τιμωρούνται ποινικά, διοικητικά και πειθαρχικά, ενώ σύμφωνα με το εδάφιο β της  ίδιας παραγράφου καθορίζονται οι διοικητικές κυρώσεις. Επίσης, με το Ν. 4037/2012 (Α΄ 10), καθορίζονται οι ποινικές και διοικητικές κυρώσεις για την πρόκληση ρύπανσης από τα πλοία με πετρελαιοειδή και επιβλαβείς υγρές ουσίες που μεταφέρονται χύδην.</a:t>
            </a:r>
          </a:p>
          <a:p>
            <a:r>
              <a:rPr lang="el-GR" sz="1400" dirty="0" smtClean="0"/>
              <a:t>Σύμφωνα με το άρθρο 14 του ΠΔ 55/98 (Α΄58) προβλέπεται η διαδικασία διαπίστωσης των παραβάσεων για την επιβολή των διοικητικών κυρώσεων, που σύμφωνα με την παρ. 6 του ίδιου άρθρου «Το πρόστιμο επιβάλλεται με αιτιολογημένη απόφαση της αρμόδιας Αρχής...».</a:t>
            </a:r>
          </a:p>
          <a:p>
            <a:r>
              <a:rPr lang="el-GR" sz="1400" dirty="0" smtClean="0"/>
              <a:t>Σύμφωνα με το άρθρο 12 παρ.2 του ΠΔ 55/98 (Α΄58) προβλέπεται «</a:t>
            </a:r>
            <a:r>
              <a:rPr lang="el-GR" sz="1400" dirty="0" err="1" smtClean="0"/>
              <a:t>oι</a:t>
            </a:r>
            <a:r>
              <a:rPr lang="el-GR" sz="1400" dirty="0" smtClean="0"/>
              <a:t> δαπάνες στις οποίες υποβλήθηκαν το Δημόσιο και οι Ο.Τ.Α. για την αποτροπή ή την αντιμετώπιση της ρύπανσης καταλογίζονται με αιτιολογημένη απόφαση της Αρχής...»</a:t>
            </a:r>
          </a:p>
          <a:p>
            <a:endParaRPr lang="el-G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640"/>
            <a:ext cx="8229601" cy="6135963"/>
          </a:xfrm>
        </p:spPr>
        <p:txBody>
          <a:bodyPr/>
          <a:lstStyle/>
          <a:p>
            <a:r>
              <a:rPr lang="en-US" sz="1400" dirty="0" smtClean="0"/>
              <a:t>H</a:t>
            </a:r>
            <a:r>
              <a:rPr lang="el-GR" sz="1400" dirty="0" smtClean="0"/>
              <a:t> Διεθνής Σύμβαση (Δ.Σ.) </a:t>
            </a:r>
            <a:r>
              <a:rPr lang="en-US" sz="1400" dirty="0" smtClean="0"/>
              <a:t>MARPOL</a:t>
            </a:r>
            <a:r>
              <a:rPr lang="el-GR" sz="1400" dirty="0" smtClean="0"/>
              <a:t>  είναι η κύρια Δ.Σ. που καλύπτει την πρόληψη ρύπανσης του θαλάσσιου περιβάλλοντος από πλοία. Η Σύμβαση περιέχει κανονισμούς που στοχεύουν στην πρόληψη και ελαχιστοποίηση της ρύπανσης από πλοία, τόσο από λειτουργικές ή </a:t>
            </a:r>
            <a:r>
              <a:rPr lang="el-GR" sz="1400" dirty="0" err="1" smtClean="0"/>
              <a:t>ατυχηματικές</a:t>
            </a:r>
            <a:r>
              <a:rPr lang="el-GR" sz="1400" dirty="0" smtClean="0"/>
              <a:t> αιτίες και περιλαμβάνει έξι Παραρτήματα. Οι  Λιμενικές Αρχές διενεργούν ελέγχους/επιθεωρήσεις σε πλοία με ξένη ή ελληνική σημαία που καταπλέουν στους λιμένες περιοχής δικαιοδοσίας τους για τον έλεγχο της συμμόρφωσής τους με τις διατάξεις της ΔΣ </a:t>
            </a:r>
            <a:r>
              <a:rPr lang="en-US" sz="1400" dirty="0" smtClean="0"/>
              <a:t>MARPOL</a:t>
            </a:r>
            <a:r>
              <a:rPr lang="el-GR" sz="1400" dirty="0" smtClean="0"/>
              <a:t>. Στους παραβάτες των διατάξεων της ΔΣ </a:t>
            </a:r>
            <a:r>
              <a:rPr lang="en-US" sz="1400" dirty="0" smtClean="0"/>
              <a:t>MARPOL</a:t>
            </a:r>
            <a:r>
              <a:rPr lang="el-GR" sz="1400" dirty="0" smtClean="0"/>
              <a:t> 73/78 προβλέπεται από τις διατάξεις του άρθρου 9 του Ν. 1269/82(Α’ 89) που κύρωσε τη Διεθνή αυτή Σύμβαση, όπως τροποποιήθηκε και ισχύει σήμερα, η επιβολή προστίμων μετά από απόφαση της Λιμενικής Αρχής.</a:t>
            </a:r>
          </a:p>
          <a:p>
            <a:r>
              <a:rPr lang="el-GR" sz="1400" dirty="0" smtClean="0"/>
              <a:t>Οι παραπάνω αποφάσεις διοικητικών κυρώσεων και καταλογισμών δαπανών κοινοποιούνται από τις αρμόδιες διοικητικές πηγές  (Λιμενικές Αρχές) αμέσως μόλις εκδίδονται σε ακριβή φωτοαντίγραφα στην Διεύθυνση Προστασίας Θαλάσσιου Περιβάλλοντος η οποία τις κατηγοριοποιεί  σε αποφάσεις της Δ.Σ. Μ</a:t>
            </a:r>
            <a:r>
              <a:rPr lang="en-US" sz="1400" dirty="0" smtClean="0"/>
              <a:t>ARPOL</a:t>
            </a:r>
            <a:r>
              <a:rPr lang="el-GR" sz="1400" dirty="0" smtClean="0"/>
              <a:t>, σε αποφάσεις του ΠΔ 55/98 – Ν. 4037/2012 με δύο υποκατηγορίες: α) ρυπάνσεις από πλοία και β) ρυπάνσεις από εγκαταστάσεις και σε αποφάσεις καταλογισμών δαπανών, τις σχετίζει με το ύψος των επιβληθέντων προστίμων – καταλογισμών και τις δημοσιοποιεί.</a:t>
            </a:r>
          </a:p>
          <a:p>
            <a:r>
              <a:rPr lang="el-GR" sz="1400" dirty="0" smtClean="0"/>
              <a:t>Στόχος των στατιστικών αυτών είναι η αξιολόγηση της δραστηριότητας των Λιμενικών Αρχών στον τομέα των επιθεωρήσεων των υπόχρεων πλοίων και εγκαταστάσεων σε θέματα προστασίας θαλάσσιου περιβάλλοντος, η εκτίμηση του ύψους των επιβληθέντων προστίμων όσο και η εκτίμηση της αναλογίας των αιτιών των ρυπάνσεων από πλοία ή από εγκαταστάσεις ξηράς.</a:t>
            </a:r>
          </a:p>
          <a:p>
            <a:r>
              <a:rPr lang="el-GR" sz="1400" dirty="0" smtClean="0"/>
              <a:t>Οι κύριοι χρήστες των παραγόμενων στατιστικών που αφορούν το εν λόγω στατιστικό προϊόν είναι η πολιτική και στρατιωτική Ηγεσία του ΥΝΑΝΠ, πανεπιστήμια, ερευνητικά κέντρα, επιχειρήσεις, φοιτητές, τύπος.  Η διαδικασία ενημέρωσης των χρηστών είναι για μεν την Ιεραρχία η απευθείας  ενημέρωσή της με Υπηρεσιακό έγγραφο, για δε τους εξωτερικούς χρήστες η πρόσβασή τους στην ιστοσελίδα του ΥΝΑΝΠ (</a:t>
            </a:r>
            <a:r>
              <a:rPr lang="en-US" sz="1400" dirty="0" smtClean="0"/>
              <a:t>www.yen.gr) </a:t>
            </a:r>
            <a:r>
              <a:rPr lang="el-GR" sz="1400" dirty="0" smtClean="0"/>
              <a:t>και του ΛΣ-ΕΛ.ΑΚΤ. (</a:t>
            </a:r>
            <a:r>
              <a:rPr lang="en-US" sz="1400" dirty="0" smtClean="0"/>
              <a:t>www.hcg.gr).</a:t>
            </a:r>
            <a:endParaRPr lang="el-GR" sz="1400" dirty="0" smtClean="0"/>
          </a:p>
          <a:p>
            <a:r>
              <a:rPr lang="el-GR" sz="1400" dirty="0" smtClean="0"/>
              <a:t>Η πληρότητα των στοιχείων είναι ικανοποιητική ενώ δεν διεξάγεται έρευνα ικανοποίησης των χρηστών.</a:t>
            </a:r>
          </a:p>
          <a:p>
            <a:r>
              <a:rPr lang="el-GR" sz="1400" dirty="0" smtClean="0"/>
              <a:t>Η σύνταξη και έκδοση του εν λόγω στατιστικών γίνεται στο πλαίσιο του εποπτικού/επιτελικού χαρακτήρα της Υπηρεσίας μας και δεν αποτελεί θεσμοθετημένη υποχρέωσή της, ούτε προβλέπεται από σχετική νομοθεσία.</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641"/>
            <a:ext cx="8229601" cy="6135962"/>
          </a:xfrm>
        </p:spPr>
        <p:txBody>
          <a:bodyPr/>
          <a:lstStyle/>
          <a:p>
            <a:pPr lvl="0"/>
            <a:r>
              <a:rPr lang="el-GR" sz="1400" b="1" dirty="0" smtClean="0"/>
              <a:t>Ακρίβεια</a:t>
            </a:r>
            <a:endParaRPr lang="el-GR" sz="1400" dirty="0" smtClean="0"/>
          </a:p>
          <a:p>
            <a:r>
              <a:rPr lang="el-GR" sz="1400" dirty="0" smtClean="0"/>
              <a:t>Η ακρίβεια είναι μεγάλη καθόσον η συλλογή των στατιστικών στοιχείων καλύπτει το σύνολο των αποφάσεων που εκδίδονται από τις Λιμενικές Αρχές της Χώρας, οι οποίες οφείλουν να τις κοινοποιούν στη Διεύθυνση Προστασίας Θαλάσσιου Περιβάλλοντος. </a:t>
            </a:r>
          </a:p>
          <a:p>
            <a:r>
              <a:rPr lang="el-GR" sz="1400" dirty="0" smtClean="0"/>
              <a:t>Δεν υφίσταται σφάλματα κάλυψης, μέτρησης, μη ανταπόκρισης, επεξεργασίας.</a:t>
            </a:r>
          </a:p>
          <a:p>
            <a:pPr lvl="0"/>
            <a:r>
              <a:rPr lang="el-GR" sz="1400" b="1" dirty="0" err="1" smtClean="0"/>
              <a:t>Εγκαιρότητα</a:t>
            </a:r>
            <a:r>
              <a:rPr lang="el-GR" sz="1400" b="1" dirty="0" smtClean="0"/>
              <a:t> και χρονική συνέπεια</a:t>
            </a:r>
            <a:endParaRPr lang="el-GR" sz="1400" dirty="0" smtClean="0"/>
          </a:p>
          <a:p>
            <a:r>
              <a:rPr lang="el-GR" sz="1400" dirty="0" smtClean="0"/>
              <a:t>Καθώς τα στοιχεία είναι ετήσια η δημοσίευση των στοιχείων γίνεται εντός των δύο πρώτων μηνών  του επόμενου έτους  αναφοράς. </a:t>
            </a:r>
          </a:p>
          <a:p>
            <a:pPr lvl="0"/>
            <a:r>
              <a:rPr lang="el-GR" sz="1400" b="1" dirty="0" smtClean="0"/>
              <a:t>Προσβασιμότητα και σαφήνεια </a:t>
            </a:r>
            <a:endParaRPr lang="el-GR" sz="1400" dirty="0" smtClean="0"/>
          </a:p>
          <a:p>
            <a:r>
              <a:rPr lang="el-GR" sz="1400" dirty="0" smtClean="0"/>
              <a:t>Η πρόσβαση στα στοιχεία είναι δυνατή σε έντυπη μορφή και μέσω διαδικτύου στην ιστοσελίδα του ΥΝΑΝΠ (</a:t>
            </a:r>
            <a:r>
              <a:rPr lang="en-US" sz="1400" dirty="0" smtClean="0"/>
              <a:t>www.yen.gr) </a:t>
            </a:r>
            <a:r>
              <a:rPr lang="el-GR" sz="1400" dirty="0" smtClean="0"/>
              <a:t>και του ΛΣ-ΕΛ.ΑΚΤ. (</a:t>
            </a:r>
            <a:r>
              <a:rPr lang="en-US" sz="1400" dirty="0" smtClean="0"/>
              <a:t>www.hcg.gr)</a:t>
            </a:r>
            <a:endParaRPr lang="el-GR" sz="1400" dirty="0" smtClean="0"/>
          </a:p>
          <a:p>
            <a:r>
              <a:rPr lang="el-GR" sz="1400" dirty="0" smtClean="0"/>
              <a:t>Η πρόσβαση στις Αποφάσεις Διοικητικών κυρώσεων καλύπτεται από το άρθρο 5 του Ν. 2690/99 όπως έχει τροποποιηθεί από το άρθρο 1 ΠΔ 28/15 (34</a:t>
            </a:r>
            <a:r>
              <a:rPr lang="el-GR" sz="1400" baseline="30000" dirty="0" smtClean="0"/>
              <a:t> </a:t>
            </a:r>
            <a:r>
              <a:rPr lang="el-GR" sz="1400" dirty="0" smtClean="0"/>
              <a:t>Α΄) «Κωδικοποίηση διατάξεων για την πρόσβαση σε δημόσια έγγραφα και στοιχεία».</a:t>
            </a:r>
          </a:p>
          <a:p>
            <a:r>
              <a:rPr lang="el-GR" sz="1400" dirty="0" smtClean="0"/>
              <a:t>Η σαφήνεια των στοιχείων είναι απόλυτη και δεν έχουν γίνει σχόλια των χρηστών μέχρι σήμερα.  </a:t>
            </a:r>
          </a:p>
          <a:p>
            <a:pPr lvl="0"/>
            <a:r>
              <a:rPr lang="el-GR" sz="1400" b="1" dirty="0" smtClean="0"/>
              <a:t>Συγκρισιμότητα και συνοχή </a:t>
            </a:r>
            <a:endParaRPr lang="el-GR" sz="1400" dirty="0" smtClean="0"/>
          </a:p>
          <a:p>
            <a:r>
              <a:rPr lang="el-GR" sz="1400" dirty="0" smtClean="0"/>
              <a:t>	Τα στοιχεία είναι συγκρίσιμα μεταξύ των ετών αναφοράς  επειδή βασίζονται σε κοινές διαδικασίες καταγραφής στοιχείων.</a:t>
            </a:r>
          </a:p>
          <a:p>
            <a:r>
              <a:rPr lang="el-GR" sz="1400" dirty="0" smtClean="0"/>
              <a:t>Η συνοχή των συσχετιζόμενων μεταξύ τους μεταβλητών διασφαλίζεται από τα δεδομένα κάθε απόφασης διοικητικών κυρώσεων και καταλογισμού δαπανών για τις οποίες έχουν δοθεί υποδείγματα στις Λιμενικές Αρχές .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214313" y="188642"/>
            <a:ext cx="8822184" cy="6526485"/>
          </a:xfrm>
        </p:spPr>
        <p:txBody>
          <a:bodyPr>
            <a:normAutofit fontScale="90000"/>
          </a:bodyPr>
          <a:lstStyle/>
          <a:p>
            <a:pPr eaLnBrk="1" fontAlgn="auto" hangingPunct="1">
              <a:spcAft>
                <a:spcPts val="0"/>
              </a:spcAft>
              <a:defRPr/>
            </a:pPr>
            <a:r>
              <a:rPr lang="el-GR" sz="2200" dirty="0" smtClean="0">
                <a:solidFill>
                  <a:schemeClr val="tx1"/>
                </a:solidFill>
                <a:latin typeface="Times New Roman" pitchFamily="18" charset="0"/>
                <a:cs typeface="Times New Roman" pitchFamily="18" charset="0"/>
              </a:rPr>
              <a:t>                                                  </a:t>
            </a:r>
            <a: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ΠΕΡΙΕΧΟΜΕΝΑ</a:t>
            </a:r>
            <a:b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latin typeface="Times New Roman" pitchFamily="18" charset="0"/>
                <a:cs typeface="Times New Roman" pitchFamily="18" charset="0"/>
              </a:rPr>
              <a:t/>
            </a:r>
            <a:br>
              <a:rPr lang="el-GR" sz="1300" b="1" u="sng" dirty="0" smtClean="0">
                <a:solidFill>
                  <a:schemeClr val="tx1"/>
                </a:solidFill>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Α΄: ΠΙΝΑΚΕΣ ΚΑΙ ΔΙΑΓΡΑΜΜΑΤΑ ΑΠΟ ΤΗΝ ΑΝΑΛΥΣΗ ΤΩΝ  ΠΗΓΩΝ ΡΥΠΑΝΣΗΣ ΓΙΑ ΤΟ ΕΤΟΣ 2018</a:t>
            </a:r>
            <a:r>
              <a:rPr lang="en-US"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ΠΗΓΩΝ ΣΤΙΣ ΟΠΟΙΕΣ ΕΠΙΒΛΗΘΗΚΑΝ ΠΡΟΣΤΙΜΑ ΣΥΜΦΩΝΑ ΜΕ Π.Δ. 55/98 – 4037/2012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ΕΙΔΟΥΣ ΡΥΠΟΓΟΝΩΝ ΟΥΣΙΩΝ ΣΕ  ΠΕΡΙΣΤΑΤΙΚΑ ΡΥΠΑΝΣΗΣ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Β΄: ΠΙΝΑΚΕΣ ΚΑΙ  ΔΙΑΓΡΑΜΜΑΤΑ ΑΠΟ ΤΗΝ ΑΝΑΛΥΣΗ ΤΩΝ ΑΠΟΦΑΣΕΩΝ ΕΠΙΒΟΛΗΣ ΠΡΟΣΤΙΜΩΝ – ΚΑΤΑΛΟΓΙΣΜΩΝ ΓΙΑ ΤΟ ΕΤΟΣ 2018 </a:t>
            </a:r>
            <a:b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ΑΡΙΘΜΟΣ  ΔΙΟΙΚΗΤΙΚΩΝ ΑΠΟΦΑΣΕΩΝ  ΣΕ ΘΕΜΑΤΑ Π.ΘΑ.Π.</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ΑΝΑ  ΛΙΜΕΝΙΚΗ ΑΡΧΗ </a:t>
            </a:r>
            <a:r>
              <a:rPr lang="en-US" sz="1300" dirty="0" smtClean="0">
                <a:solidFill>
                  <a:schemeClr val="tx1"/>
                </a:solidFill>
                <a:latin typeface="Times New Roman" pitchFamily="18" charset="0"/>
                <a:cs typeface="Times New Roman" pitchFamily="18" charset="0"/>
              </a:rPr>
              <a:t/>
            </a:r>
            <a:br>
              <a:rPr lang="en-US" sz="1300" dirty="0" smtClean="0">
                <a:solidFill>
                  <a:schemeClr val="tx1"/>
                </a:solidFill>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ΑΠΟΦΑΣΕΩΝ ΠΡΟΣΤΙΜΩΝ  ΜΕ ΒΑΣΗ ΤΗΝ ΠΗΓΗ ΡΥΠΑΝΣΗΣ </a:t>
            </a:r>
            <a:br>
              <a:rPr lang="el-GR" sz="1300" dirty="0" smtClean="0">
                <a:solidFill>
                  <a:schemeClr val="tx1"/>
                </a:solidFill>
                <a:latin typeface="Times New Roman" pitchFamily="18" charset="0"/>
                <a:cs typeface="Times New Roman" pitchFamily="18" charset="0"/>
              </a:rPr>
            </a:br>
            <a:r>
              <a:rPr lang="en-US" sz="1300" dirty="0" smtClean="0">
                <a:solidFill>
                  <a:schemeClr val="tx1"/>
                </a:solidFill>
                <a:latin typeface="Times New Roman" pitchFamily="18" charset="0"/>
                <a:cs typeface="Times New Roman" pitchFamily="18" charset="0"/>
              </a:rPr>
              <a:t/>
            </a:r>
            <a:br>
              <a:rPr lang="en-US"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ΥΨΟΣ  ΠΡΟΣΤΙΜΩΝ ΕΠΙΒΛΗΘΕΝΤΩΝ</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ΑΠΟΦΑΣΕΩΝ ΜΕ ΒΑΣΗ ΤΗΝ ΠΡΟΕΛΕΥΣΗ ΤΗΣ ΡΥΠΑΝΣΗΣ  (ΠΛΗΝ  ΑΠΟΦΑΣΕΩΝ </a:t>
            </a:r>
            <a:r>
              <a:rPr lang="en-US" sz="1300" dirty="0" smtClean="0">
                <a:solidFill>
                  <a:schemeClr val="tx1"/>
                </a:solidFill>
                <a:latin typeface="Times New Roman" pitchFamily="18" charset="0"/>
                <a:cs typeface="Times New Roman" pitchFamily="18" charset="0"/>
              </a:rPr>
              <a:t>MARPOL </a:t>
            </a:r>
            <a:r>
              <a:rPr lang="el-GR" sz="1300" dirty="0" smtClean="0">
                <a:solidFill>
                  <a:schemeClr val="tx1"/>
                </a:solidFill>
                <a:latin typeface="Times New Roman" pitchFamily="18" charset="0"/>
                <a:cs typeface="Times New Roman" pitchFamily="18" charset="0"/>
              </a:rPr>
              <a:t>ΚΑΙ ΚΑΤΑΛΟΓΙΣΜΩΝ)</a:t>
            </a:r>
            <a:r>
              <a:rPr lang="en-US"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n-US"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ΑΠΟΦΑΣΕΩΝ ΠΡΟΣΤΙΜΩΝ – ΚΑΤΑΛΟΓΙΣΜΩΝ ΜΕ ΒΑΣΗ ΤΗΝ ΚΕΙΜΕΝΗ ΝΟΜΟΘΕΣΙΑ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ΥΨΟΣ </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ΠΡΟΣΤΙΜΩΝ</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 ΚΑΤΑΛΟΓΙΣΜΩΝ  ΣΕ ΘΕΜΑΤΑ Π.ΘΑ.Π.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ΣΥΓΚΕΝΤΡΩΤΙΚΟΣ ΠΙΝΑΚΑΣ ΑΠΟΦΑΣΕΩΝ ΕΠΙΒΛΗΘΕΝΤΩΝ ΠΡΟΣΤΙΜΩΝ  -  ΚΑΤΑΛΟΓΙΣΜΩΝ ΣΕ ΠΛΟΙΑ /ΕΓΚΑΤΑΣΤΑΣΕΙΣ ΚΑΙ ΑΛΛΕΣ ΠΗΓΕΣ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ΠΙΝΑΚΑΣ ΕΠΙΒΛΗΘΕΝΤΩΝ ΠΡΟΣΤΙΜΩΝ ΣΕ ΠΛΟΙΑ – ΕΓΚΑΤΑΣΤΑΣΕΙΣ ΚΑΙ ΑΛΛΕΣ ΠΗΓΕΣ ΓΙΑ ΠΑΡΑΒΑΣΕΙΣ ΣΕ ΘΕΜΑΤΑ Π.ΘΑ.Π. ΤΗΝ ΧΡΟΝΙΚΗ ΠΕΡΙΟΔΟ ΑΠ</a:t>
            </a:r>
            <a:r>
              <a:rPr lang="en-US" sz="1300" dirty="0" smtClean="0">
                <a:solidFill>
                  <a:schemeClr val="tx1"/>
                </a:solidFill>
                <a:latin typeface="Times New Roman" pitchFamily="18" charset="0"/>
                <a:cs typeface="Times New Roman" pitchFamily="18" charset="0"/>
              </a:rPr>
              <a:t>O</a:t>
            </a:r>
            <a:r>
              <a:rPr lang="el-GR" sz="1300" dirty="0" smtClean="0">
                <a:solidFill>
                  <a:schemeClr val="tx1"/>
                </a:solidFill>
                <a:latin typeface="Times New Roman" pitchFamily="18" charset="0"/>
                <a:cs typeface="Times New Roman" pitchFamily="18" charset="0"/>
              </a:rPr>
              <a:t> ΤΟ 1991 ΜΕΧΡΙ ΚΑΙ ΤΟ 2018</a:t>
            </a:r>
            <a:r>
              <a:rPr lang="en-US" sz="1300" dirty="0" smtClean="0">
                <a:solidFill>
                  <a:schemeClr val="tx1"/>
                </a:solidFill>
                <a:latin typeface="Times New Roman" pitchFamily="18" charset="0"/>
                <a:cs typeface="Times New Roman" pitchFamily="18" charset="0"/>
              </a:rPr>
              <a:t>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200" b="1" dirty="0" smtClean="0">
                <a:solidFill>
                  <a:schemeClr val="tx1"/>
                </a:solidFill>
                <a:latin typeface="Times New Roman" pitchFamily="18" charset="0"/>
                <a:cs typeface="Times New Roman" pitchFamily="18" charset="0"/>
              </a:rPr>
              <a:t/>
            </a:r>
            <a:br>
              <a:rPr lang="el-GR" sz="1200" b="1" dirty="0" smtClean="0">
                <a:solidFill>
                  <a:schemeClr val="tx1"/>
                </a:solidFill>
                <a:latin typeface="Times New Roman" pitchFamily="18" charset="0"/>
                <a:cs typeface="Times New Roman" pitchFamily="18" charset="0"/>
              </a:rPr>
            </a:br>
            <a:r>
              <a:rPr lang="el-GR" sz="1200" b="1" dirty="0" smtClean="0">
                <a:solidFill>
                  <a:schemeClr val="tx1"/>
                </a:solidFill>
                <a:latin typeface="Times New Roman" pitchFamily="18" charset="0"/>
                <a:cs typeface="Times New Roman" pitchFamily="18" charset="0"/>
              </a:rPr>
              <a:t/>
            </a:r>
            <a:br>
              <a:rPr lang="el-GR" sz="1200" b="1" dirty="0" smtClean="0">
                <a:solidFill>
                  <a:schemeClr val="tx1"/>
                </a:solidFill>
                <a:latin typeface="Times New Roman" pitchFamily="18" charset="0"/>
                <a:cs typeface="Times New Roman" pitchFamily="18" charset="0"/>
              </a:rPr>
            </a:br>
            <a:r>
              <a:rPr lang="el-GR" sz="1200" b="1" dirty="0" smtClean="0">
                <a:latin typeface="Times New Roman" pitchFamily="18" charset="0"/>
                <a:cs typeface="Times New Roman" pitchFamily="18" charset="0"/>
              </a:rPr>
              <a:t/>
            </a:r>
            <a:br>
              <a:rPr lang="el-GR" sz="1200" b="1" dirty="0" smtClean="0">
                <a:latin typeface="Times New Roman" pitchFamily="18" charset="0"/>
                <a:cs typeface="Times New Roman" pitchFamily="18" charset="0"/>
              </a:rPr>
            </a:br>
            <a:endParaRPr lang="el-GR" sz="1200" b="1" u="sng" dirty="0">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696076" cy="764704"/>
          </a:xfrm>
          <a:prstGeom prst="rect">
            <a:avLst/>
          </a:prstGeom>
          <a:noFill/>
          <a:ln w="9525">
            <a:noFill/>
            <a:miter lim="800000"/>
            <a:headEnd/>
            <a:tailEnd/>
          </a:ln>
        </p:spPr>
      </p:pic>
      <p:pic>
        <p:nvPicPr>
          <p:cNvPr id="5"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764706"/>
            <a:ext cx="8229601" cy="866775"/>
          </a:xfrm>
        </p:spPr>
        <p:txBody>
          <a:bodyPr>
            <a:noAutofit/>
          </a:bodyPr>
          <a:lstStyle/>
          <a:p>
            <a:pPr algn="ctr" eaLnBrk="1" fontAlgn="auto" hangingPunct="1">
              <a:spcAft>
                <a:spcPts val="0"/>
              </a:spcAft>
              <a:defRPr/>
            </a:pP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Α΄</a:t>
            </a:r>
            <a:r>
              <a:rPr lang="el-GR"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ΠΙΝΑΚΕΣ ΚΑΙ ΔΙΑΓΡΑΜΜΑΤΑ ΑΠΟ ΤΗΝ ΑΝΑΛΥΣΗ ΤΩΝ ΠΗΓΩΝ ΡΥΠΑΝΣΗΣ ΓΙΑ ΤΟ ΕΤΟΣ 2018</a:t>
            </a:r>
            <a:endParaRPr lang="el-GR" sz="20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2" y="0"/>
            <a:ext cx="711457" cy="692696"/>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pic>
        <p:nvPicPr>
          <p:cNvPr id="6146" name="Picture 2" descr="Αποτέλεσμα εικόνας για ρυπανση θαλασσων απο πετρελαιο φωτογραφιες"/>
          <p:cNvPicPr>
            <a:picLocks noGrp="1" noChangeAspect="1" noChangeArrowheads="1"/>
          </p:cNvPicPr>
          <p:nvPr>
            <p:ph idx="1"/>
          </p:nvPr>
        </p:nvPicPr>
        <p:blipFill>
          <a:blip r:embed="rId4"/>
          <a:srcRect/>
          <a:stretch>
            <a:fillRect/>
          </a:stretch>
        </p:blipFill>
        <p:spPr bwMode="auto">
          <a:xfrm>
            <a:off x="2143108" y="2285992"/>
            <a:ext cx="5072098" cy="307183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692696"/>
            <a:ext cx="7344816" cy="438150"/>
          </a:xfrm>
        </p:spPr>
        <p:txBody>
          <a:bodyPr>
            <a:no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ΠΗΓΩΝ ΣΤΙΣ ΟΠΟΙΕΣ ΕΠΙΒΛΗΘΗΚΑΝ ΠΡΟΣΤΙΜ</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ΣΥΜΦΩΝΑ ΜΕ ΠΔ 55/98 – 4037/2012</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27216" cy="692696"/>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1"/>
          <p:cNvGraphicFramePr>
            <a:graphicFrameLocks/>
          </p:cNvGraphicFramePr>
          <p:nvPr/>
        </p:nvGraphicFramePr>
        <p:xfrm>
          <a:off x="1763689" y="2060848"/>
          <a:ext cx="5676900"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0"/>
            <a:ext cx="7488832" cy="795338"/>
          </a:xfrm>
        </p:spPr>
        <p:txBody>
          <a:bodyPr>
            <a:norm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ΕΙΔΟΥΣ ΡΥΠΟΓΟΝΩΝ ΟΥΣΙΩΝ ΣΕ ΠΕΡΙΣΤΑΤΙΚΑ ΡΥΠΑΝΣΗΣ</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55576" cy="764704"/>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8" name="Chart 1"/>
          <p:cNvGraphicFramePr>
            <a:graphicFrameLocks/>
          </p:cNvGraphicFramePr>
          <p:nvPr/>
        </p:nvGraphicFramePr>
        <p:xfrm>
          <a:off x="2000232" y="2214554"/>
          <a:ext cx="5676900"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4285</TotalTime>
  <Words>1738</Words>
  <Application>Microsoft Office PowerPoint</Application>
  <PresentationFormat>Προβολή στην οθόνη (4:3)</PresentationFormat>
  <Paragraphs>360</Paragraphs>
  <Slides>18</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Ροή</vt:lpstr>
      <vt:lpstr>ΥΠΟΥΡΓΕΙΟ ΝΑΥΤΙΛΙΑΣ ΚΑΙ ΝΗΣΙΩΤΙΚΗΣ ΠΟΛΙΤΙΚΗΣ  ΑΡΧΗΓΕΙΟ ΛΙΜΕΝΙΚΟΥ ΣΩΜΑΤΟΣ-ΕΛΛΗΝΙΚΗΣ ΑΚΤΟΦΥΛΑΚΗΣ ΔΙΕΥΘΥΝΣΗ ΠΡΟΣΤΑΣΙΑΣ ΘΑΛΑΣΣΙΟΥ ΠΕΡΙΒΑΛΛΟΝΤΟΣ ΤΜΗΜΑ  1o</vt:lpstr>
      <vt:lpstr>                ΕΚΘΕΣΗ ΠΟΙΟΤΗΤΑΣ                 «ΔΙΟΙΚΗΤΙΚΕΣ ΚΥΡΩΣΕΙΣ ΠΡΟΣΤΑΣΙΑΣ ΘΑΛΑΣΣΙΟΥ ΠΕΡΙΒΑΛΛΟΝΤΟΣ»</vt:lpstr>
      <vt:lpstr>Διαφάνεια 3</vt:lpstr>
      <vt:lpstr>Διαφάνεια 4</vt:lpstr>
      <vt:lpstr>Διαφάνεια 5</vt:lpstr>
      <vt:lpstr>                                                  ΠΕΡΙΕΧΟΜΕΝΑ   ΜΕΡΟΣ Α΄: ΠΙΝΑΚΕΣ ΚΑΙ ΔΙΑΓΡΑΜΜΑΤΑ ΑΠΟ ΤΗΝ ΑΝΑΛΥΣΗ ΤΩΝ  ΠΗΓΩΝ ΡΥΠΑΝΣΗΣ ΓΙΑ ΤΟ ΕΤΟΣ 2018.    ΑΝΑΛΥΣΗ ΠΗΓΩΝ ΣΤΙΣ ΟΠΟΙΕΣ ΕΠΙΒΛΗΘΗΚΑΝ ΠΡΟΣΤΙΜΑ ΣΥΜΦΩΝΑ ΜΕ Π.Δ. 55/98 – 4037/2012     ΑΝΑΛΥΣΗ ΕΙΔΟΥΣ ΡΥΠΟΓΟΝΩΝ ΟΥΣΙΩΝ ΣΕ  ΠΕΡΙΣΤΑΤΙΚΑ ΡΥΠΑΝΣΗΣ      ΜΕΡΟΣ  Β΄: ΠΙΝΑΚΕΣ ΚΑΙ  ΔΙΑΓΡΑΜΜΑΤΑ ΑΠΟ ΤΗΝ ΑΝΑΛΥΣΗ ΤΩΝ ΑΠΟΦΑΣΕΩΝ ΕΠΙΒΟΛΗΣ ΠΡΟΣΤΙΜΩΝ – ΚΑΤΑΛΟΓΙΣΜΩΝ ΓΙΑ ΤΟ ΕΤΟΣ 2018   ΑΡΙΘΜΟΣ  ΔΙΟΙΚΗΤΙΚΩΝ ΑΠΟΦΑΣΕΩΝ  ΣΕ ΘΕΜΑΤΑ Π.ΘΑ.Π. ΑΝΑ  ΛΙΜΕΝΙΚΗ ΑΡΧΗ   ΑΝΑΛΥΣΗ ΑΠΟΦΑΣΕΩΝ ΠΡΟΣΤΙΜΩΝ  ΜΕ ΒΑΣΗ ΤΗΝ ΠΗΓΗ ΡΥΠΑΝΣΗΣ   ΥΨΟΣ  ΠΡΟΣΤΙΜΩΝ ΕΠΙΒΛΗΘΕΝΤΩΝ ΑΠΟΦΑΣΕΩΝ ΜΕ ΒΑΣΗ ΤΗΝ ΠΡΟΕΛΕΥΣΗ ΤΗΣ ΡΥΠΑΝΣΗΣ  (ΠΛΗΝ  ΑΠΟΦΑΣΕΩΝ MARPOL ΚΑΙ ΚΑΤΑΛΟΓΙΣΜΩΝ)   ΑΝΑΛΥΣΗ ΑΠΟΦΑΣΕΩΝ ΠΡΟΣΤΙΜΩΝ – ΚΑΤΑΛΟΓΙΣΜΩΝ ΜΕ ΒΑΣΗ ΤΗΝ ΚΕΙΜΕΝΗ ΝΟΜΟΘΕΣΙΑ   ΥΨΟΣ  ΠΡΟΣΤΙΜΩΝ - ΚΑΤΑΛΟΓΙΣΜΩΝ  ΣΕ ΘΕΜΑΤΑ Π.ΘΑ.Π.   ΣΥΓΚΕΝΤΡΩΤΙΚΟΣ ΠΙΝΑΚΑΣ ΑΠΟΦΑΣΕΩΝ ΕΠΙΒΛΗΘΕΝΤΩΝ ΠΡΟΣΤΙΜΩΝ  -  ΚΑΤΑΛΟΓΙΣΜΩΝ ΣΕ ΠΛΟΙΑ /ΕΓΚΑΤΑΣΤΑΣΕΙΣ ΚΑΙ ΑΛΛΕΣ ΠΗΓΕΣ    ΠΙΝΑΚΑΣ ΕΠΙΒΛΗΘΕΝΤΩΝ ΠΡΟΣΤΙΜΩΝ ΣΕ ΠΛΟΙΑ – ΕΓΚΑΤΑΣΤΑΣΕΙΣ ΚΑΙ ΑΛΛΕΣ ΠΗΓΕΣ ΓΙΑ ΠΑΡΑΒΑΣΕΙΣ ΣΕ ΘΕΜΑΤΑ Π.ΘΑ.Π. ΤΗΝ ΧΡΟΝΙΚΗ ΠΕΡΙΟΔΟ ΑΠO ΤΟ 1991 ΜΕΧΡΙ ΚΑΙ ΤΟ 2018     </vt:lpstr>
      <vt:lpstr>ΜΕΡΟΣ  Α΄ ΠΙΝΑΚΕΣ ΚΑΙ ΔΙΑΓΡΑΜΜΑΤΑ ΑΠΟ ΤΗΝ ΑΝΑΛΥΣΗ ΤΩΝ ΠΗΓΩΝ ΡΥΠΑΝΣΗΣ ΓΙΑ ΤΟ ΕΤΟΣ 2018</vt:lpstr>
      <vt:lpstr>ΑΝΑΛΥΣΗ ΠΗΓΩΝ ΣΤΙΣ ΟΠΟΙΕΣ ΕΠΙΒΛΗΘΗΚΑΝ ΠΡΟΣΤΙΜA ΣΥΜΦΩΝΑ ΜΕ ΠΔ 55/98 – 4037/2012</vt:lpstr>
      <vt:lpstr>ΑΝΑΛΥΣΗ ΕΙΔΟΥΣ ΡΥΠΟΓΟΝΩΝ ΟΥΣΙΩΝ ΣΕ ΠΕΡΙΣΤΑΤΙΚΑ ΡΥΠΑΝΣΗΣ</vt:lpstr>
      <vt:lpstr>ΜΕΡΟΣ  Β΄ ΠΙΝΑΚΕΣ ΚΑΙ ΔΙΑΓΡΑΜΜΑΤΑ ΑΠΟ ΤΗΝ ΑΝΑΛΥΣΗ ΤΩΝ ΑΠΟΦΑΣΕΩΝ ΕΠΙΒΟΛΗΣ ΠΡΟΣΤΙΜΩΝ – ΚΑΤΑΛΟΓΙΣΜΩΝ            ΓΙΑ ΤΟ ΕΤΟΣ 2018 </vt:lpstr>
      <vt:lpstr>ΑΡΙΘΜΟΣ  ΔΙΟΙΚΗΤΙΚΩΝ ΑΠΟΦΑΣΕΩΝ  ΣΕ ΘΕΜΑΤΑ Π.ΘΑ.Π. ΑΝΑ ΛΙΜΕΝΙΚΗ ΑΡΧΗ</vt:lpstr>
      <vt:lpstr>ΑΝΑΛΥΣΗ ΑΠΟΦΑΣΕΩΝ ΠΡΟΣΤΙΜΩΝ ΜΕ ΒΑΣΗ ΤΗΝ ΠΗΓΗ ΡΥΠΑΝΣΗΣ</vt:lpstr>
      <vt:lpstr>ΥΨΟΣ  ΠΡΟΣΤΙΜΩΝ ΕΠΙΒΛΗΘΕΝΤΩΝ ΑΠΟΦΑΣΕΩΝ ΕΤΟΥΣ 2018  ΜΕ ΒΑΣΗ ΤΗΝ ΠΡΟΕΛΕΥΣΗ ΤΗΣ ΡΥΠΑΝΣΗΣ  (ΠΛΗΝ ΑΠΟΦΑΣΕΩΝ MARPOL ΚΑΙ ΚΑΤΑΛΟΓΙΣΜΩΝ)  </vt:lpstr>
      <vt:lpstr>ΑΝΑΛΥΣΗ ΑΠΟΦΑΣΕΩΝ ΔΙΟΙΚΗΤΙΚΩΝ ΚΥΡΩΣΕΩΝ – ΚΑΤΑΛΟΓΙΣΜΩΝ ΜΕ ΒΑΣΗ ΤΗΝ ΚΕΙΜΕΝΗ ΝΟΜΟΘΕΣΙΑ </vt:lpstr>
      <vt:lpstr>ΥΨΟΣ  ΠΡΟΣΤΙΜΩΝ - ΚΑΤΑΛΟΓΙΣΜΩΝ  ΣΕ ΘΕΜΑΤΑ Π.ΘΑ.Π.      </vt:lpstr>
      <vt:lpstr>ΣΥΓΚΕΝΤΡΩΤΙΚΟΣ ΠΙΝΑΚΑΣ ΑΠΟΦΑΣΕΩΝ ΕΠΙΒΛΗΘΕΝΤΩΝ ΠΡΟΣΤΙΜΩΝ – ΚΑΤΑΛΟΓΙΣΜΩΝ  ΣΕ ΠΛΟΙΑ – ΕΓΚΑΤΑΣΤΑΣΕΙΣ ΚΑΙ ΑΛΛΕΣ ΠΗΓΕΣ  </vt:lpstr>
      <vt:lpstr>ΠΙΝΑΚΑΣ ΕΠΙΒΛΗΘΕΝΤΩΝ ΠΡΟΣΤΙΜΩΝ ΣΕ ΠΛΟΙΑ – ΕΓΚΑΤΑΣΤΑΣΕΙΣ ΚΑΙ ΑΛΛΕΣ ΠΗΓΕΣ ΓΙΑ ΠΑΡΑΒΑΣΕΙΣ ΣΕ ΘΕΜΑΤΑ Π.ΘΑ.Π ΑΠΟ 1991 - 2018</vt:lpstr>
      <vt:lpstr>ΥΠΟΥΡΓΕΙΟ ΝΑΥΤΙΛΙΑΣ ΚΑΙ ΝΗΣΙΩΤΙΚΗΣ ΠΟΛΙΤΙΚΗΣ  ΑΡΧΗΓΕΙΟ ΛΙΜΕΝΙΚΟΥ ΣΩΜΑΤΟΣ-ΕΛΛΗΝΙΚΗΣ ΑΚΤΟΦΥΛΑΚΗΣ ΔΙΕΥΘΥΝΣΗ ΠΡΟΣΤΑΣΙΑΣ ΘΑΛΑΣΣΙΟΥ ΠΕΡΙΒΑΛΛΟΝΤΟΣ ΤΜΗΜΑ  1o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ΥΠΟΥΡΓΕΙΟ ΕΜΠΟΡΙΚΗΣ ΝΑΥΤΙΛΙΑΣ ΑΙΓΑΙΟΥ &amp; ΝΗΣΙΩΤΙΚΗΣ ΠΟΛΙΤΙΚΗΣ  ΔΙΕΥΘΥΝΣΗ ΠΡΟΣΤΑΣΙΑΣ ΘΑΛΑΣΣΙΟΥ ΠΕΡΙΒΑΛΛΟΝΤΟΣ ΤΜΗΜΑ  Α΄</dc:title>
  <dc:creator>ΑΝΤΩΝΗΣ ΛΙΑΝΟΣ</dc:creator>
  <cp:lastModifiedBy>dipthap_pc</cp:lastModifiedBy>
  <cp:revision>490</cp:revision>
  <dcterms:created xsi:type="dcterms:W3CDTF">2008-11-06T10:06:35Z</dcterms:created>
  <dcterms:modified xsi:type="dcterms:W3CDTF">2019-02-06T21:13:09Z</dcterms:modified>
</cp:coreProperties>
</file>