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diagrams/layout2.xml" ContentType="application/vnd.openxmlformats-officedocument.drawingml.diagramLayou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diagrams/colors2.xml" ContentType="application/vnd.openxmlformats-officedocument.drawingml.diagramColors+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sldIdLst>
    <p:sldId id="256" r:id="rId2"/>
    <p:sldId id="269" r:id="rId3"/>
    <p:sldId id="270" r:id="rId4"/>
    <p:sldId id="271" r:id="rId5"/>
    <p:sldId id="272" r:id="rId6"/>
    <p:sldId id="257" r:id="rId7"/>
    <p:sldId id="258" r:id="rId8"/>
    <p:sldId id="259" r:id="rId9"/>
    <p:sldId id="260" r:id="rId10"/>
    <p:sldId id="261" r:id="rId11"/>
    <p:sldId id="262" r:id="rId12"/>
    <p:sldId id="268" r:id="rId13"/>
    <p:sldId id="264" r:id="rId14"/>
    <p:sldId id="263" r:id="rId15"/>
    <p:sldId id="265" r:id="rId16"/>
    <p:sldId id="266" r:id="rId17"/>
    <p:sldId id="267" r:id="rId18"/>
    <p:sldId id="273" r:id="rId19"/>
  </p:sldIdLst>
  <p:sldSz cx="9144000" cy="6858000" type="screen4x3"/>
  <p:notesSz cx="6797675" cy="9926638"/>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FFFF00"/>
  </p:clrMru>
</p:presentationPr>
</file>

<file path=ppt/tableStyles.xml><?xml version="1.0" encoding="utf-8"?>
<a:tblStyleLst xmlns:a="http://schemas.openxmlformats.org/drawingml/2006/main" def="{5C22544A-7EE6-4342-B048-85BDC9FD1C3A}">
  <a:tblStyle styleId="{3C2FFA5D-87B4-456A-9821-1D502468CF0F}" styleName="Στυλ με θέμα 1 - Έμφαση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50" autoAdjust="0"/>
  </p:normalViewPr>
  <p:slideViewPr>
    <p:cSldViewPr>
      <p:cViewPr>
        <p:scale>
          <a:sx n="70" d="100"/>
          <a:sy n="70" d="100"/>
        </p:scale>
        <p:origin x="-1733" y="-29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172.31.49.13\Users\Public\&#932;&#924;&#919;&#924;&#913;%20&#913;&#900;\&#913;&#929;&#935;&#917;&#921;&#927;%20&#916;&#928;&#920;&#928;%20&#913;&#900;\&#931;&#932;&#913;&#932;&#921;&#931;&#932;&#921;&#922;&#913;%20&#931;&#932;&#927;&#921;&#935;&#917;&#921;&#913;.1997_2017\&#931;&#932;&#913;&#932;&#921;&#931;&#932;&#921;&#922;&#913;%20&#917;&#932;&#927;&#933;&#931;%202018\Book1.&#931;&#932;&#913;&#932;&#921;&#931;&#932;&#921;&#922;&#913;%20&#931;&#932;&#927;&#921;&#935;&#917;&#921;&#913;.GR.2018.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172.31.49.13\Users\Public\&#932;&#924;&#919;&#924;&#913;%20&#913;&#900;\&#913;&#929;&#935;&#917;&#921;&#927;%20&#916;&#928;&#920;&#928;%20&#913;&#900;\&#931;&#932;&#913;&#932;&#921;&#931;&#932;&#921;&#922;&#913;%20&#931;&#932;&#927;&#921;&#935;&#917;&#921;&#913;.1997_2017\&#931;&#932;&#913;&#932;&#921;&#931;&#932;&#921;&#922;&#913;%20&#917;&#932;&#927;&#933;&#931;%202018\Book1.&#931;&#932;&#913;&#932;&#921;&#931;&#932;&#921;&#922;&#913;%20&#931;&#932;&#927;&#921;&#935;&#917;&#921;&#913;.GR.2018.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172.31.49.13\Users\Public\&#932;&#924;&#919;&#924;&#913;%20&#913;&#900;\&#913;&#929;&#935;&#917;&#921;&#927;%20&#916;&#928;&#920;&#928;%20&#913;&#900;\&#931;&#932;&#913;&#932;&#921;&#931;&#932;&#921;&#922;&#913;%20&#931;&#932;&#927;&#921;&#935;&#917;&#921;&#913;.1997_2017\&#931;&#932;&#913;&#932;&#921;&#931;&#932;&#921;&#922;&#913;%20&#917;&#932;&#927;&#933;&#931;%202018\Book1.&#931;&#932;&#913;&#932;&#921;&#931;&#932;&#921;&#922;&#913;%20&#931;&#932;&#927;&#921;&#935;&#917;&#921;&#913;.GR.2018.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172.31.49.13\Users\Public\&#932;&#924;&#919;&#924;&#913;%20&#913;&#900;\&#913;&#929;&#935;&#917;&#921;&#927;%20&#916;&#928;&#920;&#928;%20&#913;&#900;\&#931;&#932;&#913;&#932;&#921;&#931;&#932;&#921;&#922;&#913;%20&#931;&#932;&#927;&#921;&#935;&#917;&#921;&#913;.1997_2017\&#931;&#932;&#913;&#932;&#921;&#931;&#932;&#921;&#922;&#913;%20&#917;&#932;&#927;&#933;&#931;%202018\Book1.&#931;&#932;&#913;&#932;&#921;&#931;&#932;&#921;&#922;&#913;%20&#931;&#932;&#927;&#921;&#935;&#917;&#921;&#913;.GR.2018.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172.31.49.13\Users\Public\&#932;&#924;&#919;&#924;&#913;%20&#913;&#900;\&#913;&#929;&#935;&#917;&#921;&#927;%20&#916;&#928;&#920;&#928;%20&#913;&#900;\&#931;&#932;&#913;&#932;&#921;&#931;&#932;&#921;&#922;&#913;%20&#931;&#932;&#927;&#921;&#935;&#917;&#921;&#913;.1997_2017\&#931;&#932;&#913;&#932;&#921;&#931;&#932;&#921;&#922;&#913;%20&#917;&#932;&#927;&#933;&#931;%202018\Book1.&#931;&#932;&#913;&#932;&#921;&#931;&#932;&#921;&#922;&#913;%20&#931;&#932;&#927;&#921;&#935;&#917;&#921;&#913;.GR.2018.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172.31.49.13\Users\Public\&#932;&#924;&#919;&#924;&#913;%20&#913;&#900;\&#913;&#929;&#935;&#917;&#921;&#927;%20&#916;&#928;&#920;&#928;%20&#913;&#900;\&#931;&#932;&#913;&#932;&#921;&#931;&#932;&#921;&#922;&#913;%20&#931;&#932;&#927;&#921;&#935;&#917;&#921;&#913;.1997_2017\&#931;&#932;&#913;&#932;&#921;&#931;&#932;&#921;&#922;&#913;%20&#917;&#932;&#927;&#933;&#931;%202018\Book1.&#931;&#932;&#913;&#932;&#921;&#931;&#932;&#921;&#922;&#913;%20&#931;&#932;&#927;&#921;&#935;&#917;&#921;&#913;.GR.2018.xls"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172.31.49.13\Users\Public\&#932;&#924;&#919;&#924;&#913;%20&#913;&#900;\&#913;&#929;&#935;&#917;&#921;&#927;%20&#916;&#928;&#920;&#928;%20&#913;&#900;\&#931;&#932;&#913;&#932;&#921;&#931;&#932;&#921;&#922;&#913;%20&#931;&#932;&#927;&#921;&#935;&#917;&#921;&#913;.1997_2017\&#931;&#932;&#913;&#932;&#921;&#931;&#932;&#921;&#922;&#913;%20&#917;&#932;&#927;&#933;&#931;%202018\Book1.&#931;&#932;&#913;&#932;&#921;&#931;&#932;&#921;&#922;&#913;%20&#931;&#932;&#927;&#921;&#935;&#917;&#921;&#913;.GR.2018.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l-GR"/>
  <c:chart>
    <c:title>
      <c:tx>
        <c:rich>
          <a:bodyPr/>
          <a:lstStyle/>
          <a:p>
            <a:pPr>
              <a:defRPr sz="1200" b="1" i="0" u="none" strike="noStrike" baseline="0">
                <a:solidFill>
                  <a:srgbClr val="000000"/>
                </a:solidFill>
                <a:latin typeface="Times New Roman"/>
                <a:ea typeface="Times New Roman"/>
                <a:cs typeface="Times New Roman"/>
              </a:defRPr>
            </a:pPr>
            <a:r>
              <a:rPr lang="el-GR" dirty="0"/>
              <a:t>ΑΝΑΛΥΣΗ ΠΗΓΩΝ ΡΥΠΑΝΣΗΣ ΕΤΟΥΣ </a:t>
            </a:r>
            <a:r>
              <a:rPr lang="el-GR" dirty="0" smtClean="0"/>
              <a:t>2019</a:t>
            </a:r>
            <a:endParaRPr lang="el-GR" dirty="0"/>
          </a:p>
        </c:rich>
      </c:tx>
      <c:layout>
        <c:manualLayout>
          <c:xMode val="edge"/>
          <c:yMode val="edge"/>
          <c:x val="0.22203579418344538"/>
          <c:y val="3.633060853769305E-2"/>
        </c:manualLayout>
      </c:layout>
      <c:spPr>
        <a:noFill/>
        <a:ln w="25400">
          <a:noFill/>
        </a:ln>
      </c:spPr>
    </c:title>
    <c:view3D>
      <c:rotX val="44"/>
      <c:hPercent val="192"/>
      <c:depthPercent val="100"/>
      <c:rAngAx val="1"/>
    </c:view3D>
    <c:floor>
      <c:spPr>
        <a:solidFill>
          <a:srgbClr val="C0C0C0"/>
        </a:solidFill>
        <a:ln w="3175">
          <a:solidFill>
            <a:srgbClr val="000000"/>
          </a:solidFill>
          <a:prstDash val="solid"/>
        </a:ln>
      </c:spPr>
    </c:floor>
    <c:sideWall>
      <c:spPr>
        <a:ln w="12700">
          <a:solidFill>
            <a:srgbClr val="808080"/>
          </a:solidFill>
          <a:prstDash val="solid"/>
        </a:ln>
      </c:spPr>
    </c:sideWall>
    <c:backWall>
      <c:spPr>
        <a:ln w="12700">
          <a:solidFill>
            <a:srgbClr val="808080"/>
          </a:solidFill>
          <a:prstDash val="solid"/>
        </a:ln>
      </c:spPr>
    </c:backWall>
    <c:plotArea>
      <c:layout>
        <c:manualLayout>
          <c:layoutTarget val="inner"/>
          <c:xMode val="edge"/>
          <c:yMode val="edge"/>
          <c:x val="0.18218675685673524"/>
          <c:y val="0.15168057671265187"/>
          <c:w val="0.79194630872483218"/>
          <c:h val="0.74387019950373645"/>
        </c:manualLayout>
      </c:layout>
      <c:bar3DChart>
        <c:barDir val="bar"/>
        <c:grouping val="stacked"/>
        <c:ser>
          <c:idx val="1"/>
          <c:order val="1"/>
          <c:spPr>
            <a:solidFill>
              <a:srgbClr val="FFC000"/>
            </a:solidFill>
            <a:ln w="12700">
              <a:solidFill>
                <a:srgbClr val="000000"/>
              </a:solidFill>
              <a:prstDash val="solid"/>
            </a:ln>
          </c:spPr>
          <c:cat>
            <c:multiLvlStrRef>
              <c:f>Sheet1!$A$1:$A$3</c:f>
            </c:multiLvlStrRef>
          </c:cat>
          <c:val>
            <c:numRef>
              <c:f>Sheet1!$B$1:$B$3</c:f>
            </c:numRef>
          </c:val>
        </c:ser>
        <c:ser>
          <c:idx val="2"/>
          <c:order val="2"/>
          <c:spPr>
            <a:solidFill>
              <a:srgbClr val="FF9900"/>
            </a:solidFill>
            <a:ln w="12700">
              <a:solidFill>
                <a:srgbClr val="000000"/>
              </a:solidFill>
              <a:prstDash val="solid"/>
            </a:ln>
          </c:spPr>
          <c:cat>
            <c:multiLvlStrRef>
              <c:f>'[Book1.ΣΤΑΤΙΣΤΙΚΑ ΣΤΟΙΧΕΙΑ.GR.2018.xls]Sheet1'!$A$1:$A$3</c:f>
            </c:multiLvlStrRef>
          </c:cat>
          <c:val>
            <c:numRef>
              <c:f>'[Book1.ΣΤΑΤΙΣΤΙΚΑ ΣΤΟΙΧΕΙΑ.GR.2018.xls]Sheet1'!$B$1:$B$3</c:f>
            </c:numRef>
          </c:val>
        </c:ser>
        <c:ser>
          <c:idx val="0"/>
          <c:order val="0"/>
          <c:spPr>
            <a:solidFill>
              <a:srgbClr val="FF9900"/>
            </a:solidFill>
            <a:ln w="12700">
              <a:solidFill>
                <a:srgbClr val="000000"/>
              </a:solidFill>
              <a:prstDash val="solid"/>
            </a:ln>
          </c:spPr>
          <c:dLbls>
            <c:dLbl>
              <c:idx val="0"/>
              <c:layout>
                <c:manualLayout>
                  <c:x val="7.366344307632707E-3"/>
                  <c:y val="-3.8616528087463325E-2"/>
                </c:manualLayout>
              </c:layout>
              <c:showVal val="1"/>
            </c:dLbl>
            <c:dLbl>
              <c:idx val="1"/>
              <c:layout>
                <c:manualLayout>
                  <c:x val="9.3751871620074683E-3"/>
                  <c:y val="-3.9825425492177012E-2"/>
                </c:manualLayout>
              </c:layout>
              <c:showVal val="1"/>
            </c:dLbl>
            <c:dLbl>
              <c:idx val="2"/>
              <c:layout>
                <c:manualLayout>
                  <c:x val="1.6160580598566173E-2"/>
                  <c:y val="-2.7410728972230024E-2"/>
                </c:manualLayout>
              </c:layout>
              <c:showVal val="1"/>
            </c:dLbl>
            <c:spPr>
              <a:noFill/>
              <a:ln w="25400">
                <a:noFill/>
              </a:ln>
            </c:spPr>
            <c:txPr>
              <a:bodyPr/>
              <a:lstStyle/>
              <a:p>
                <a:pPr>
                  <a:defRPr sz="1400" b="1" i="0" u="none" strike="noStrike" baseline="0">
                    <a:solidFill>
                      <a:srgbClr val="000000"/>
                    </a:solidFill>
                    <a:latin typeface="Times New Roman"/>
                    <a:ea typeface="Times New Roman"/>
                    <a:cs typeface="Times New Roman"/>
                  </a:defRPr>
                </a:pPr>
                <a:endParaRPr lang="el-GR"/>
              </a:p>
            </c:txPr>
            <c:showVal val="1"/>
          </c:dLbls>
          <c:cat>
            <c:strRef>
              <c:f>'[Book1.ΣΤΑΤΙΣΤΙΚΑ ΣΤΟΙΧΕΙΑ.GR.2018.xls]Sheet1'!$A$1:$A$3</c:f>
              <c:strCache>
                <c:ptCount val="3"/>
                <c:pt idx="0">
                  <c:v>Άλλες πηγές</c:v>
                </c:pt>
                <c:pt idx="1">
                  <c:v>Εγκαταστάσεις</c:v>
                </c:pt>
                <c:pt idx="2">
                  <c:v>Πλοία</c:v>
                </c:pt>
              </c:strCache>
            </c:strRef>
          </c:cat>
          <c:val>
            <c:numRef>
              <c:f>'[Book1.ΣΤΑΤΙΣΤΙΚΑ ΣΤΟΙΧΕΙΑ.GR.2018.xls]Sheet1'!$B$1:$B$3</c:f>
              <c:numCache>
                <c:formatCode>General</c:formatCode>
                <c:ptCount val="3"/>
                <c:pt idx="0">
                  <c:v>5</c:v>
                </c:pt>
                <c:pt idx="1">
                  <c:v>58</c:v>
                </c:pt>
                <c:pt idx="2">
                  <c:v>22</c:v>
                </c:pt>
              </c:numCache>
            </c:numRef>
          </c:val>
        </c:ser>
        <c:shape val="cylinder"/>
        <c:axId val="64784256"/>
        <c:axId val="64785792"/>
        <c:axId val="0"/>
      </c:bar3DChart>
      <c:catAx>
        <c:axId val="64784256"/>
        <c:scaling>
          <c:orientation val="minMax"/>
        </c:scaling>
        <c:axPos val="l"/>
        <c:numFmt formatCode="General" sourceLinked="1"/>
        <c:tickLblPos val="low"/>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l-GR"/>
          </a:p>
        </c:txPr>
        <c:crossAx val="64785792"/>
        <c:crosses val="autoZero"/>
        <c:auto val="1"/>
        <c:lblAlgn val="ctr"/>
        <c:lblOffset val="100"/>
        <c:tickLblSkip val="1"/>
        <c:tickMarkSkip val="1"/>
      </c:catAx>
      <c:valAx>
        <c:axId val="64785792"/>
        <c:scaling>
          <c:orientation val="minMax"/>
        </c:scaling>
        <c:axPos val="b"/>
        <c:majorGridlines>
          <c:spPr>
            <a:ln w="3175">
              <a:solidFill>
                <a:srgbClr val="000000"/>
              </a:solidFill>
              <a:prstDash val="solid"/>
            </a:ln>
          </c:spPr>
        </c:majorGridlines>
        <c:numFmt formatCode="General" sourceLinked="1"/>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l-GR"/>
          </a:p>
        </c:txPr>
        <c:crossAx val="64784256"/>
        <c:crosses val="autoZero"/>
        <c:crossBetween val="between"/>
      </c:valAx>
      <c:spPr>
        <a:ln w="25400">
          <a:noFill/>
        </a:ln>
      </c:spPr>
    </c:plotArea>
    <c:plotVisOnly val="1"/>
    <c:dispBlanksAs val="gap"/>
  </c:chart>
  <c:spPr>
    <a:ln w="3175">
      <a:solidFill>
        <a:srgbClr val="000000"/>
      </a:solidFill>
      <a:prstDash val="solid"/>
    </a:ln>
  </c:spPr>
  <c:txPr>
    <a:bodyPr/>
    <a:lstStyle/>
    <a:p>
      <a:pPr>
        <a:defRPr sz="1000" b="0" i="0" u="none" strike="noStrike" baseline="0">
          <a:solidFill>
            <a:srgbClr val="000000"/>
          </a:solidFill>
          <a:latin typeface="Arial"/>
          <a:ea typeface="Arial"/>
          <a:cs typeface="Arial"/>
        </a:defRPr>
      </a:pPr>
      <a:endParaRPr lang="el-GR"/>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l-GR"/>
  <c:chart>
    <c:title>
      <c:tx>
        <c:rich>
          <a:bodyPr/>
          <a:lstStyle/>
          <a:p>
            <a:pPr>
              <a:defRPr sz="1200" b="1" i="0" u="none" strike="noStrike" baseline="0">
                <a:solidFill>
                  <a:srgbClr val="000000"/>
                </a:solidFill>
                <a:latin typeface="Times New Roman"/>
                <a:ea typeface="Times New Roman"/>
                <a:cs typeface="Times New Roman"/>
              </a:defRPr>
            </a:pPr>
            <a:r>
              <a:rPr lang="el-GR" dirty="0"/>
              <a:t>ΕΙΔΟΣ ΡΥΠΟΓΟΝΟΥ ΟΥΣΙΑΣ ΣΕ </a:t>
            </a:r>
            <a:r>
              <a:rPr lang="el-GR" dirty="0" err="1"/>
              <a:t>ΕΝΤΟΠΙΣΘΕΝΤΑ</a:t>
            </a:r>
            <a:r>
              <a:rPr lang="el-GR" dirty="0"/>
              <a:t> ΠΕΡΙΣΤΑΤΙΚΑ ΕΤΟΥΣ </a:t>
            </a:r>
            <a:r>
              <a:rPr lang="el-GR" dirty="0" smtClean="0"/>
              <a:t>2019</a:t>
            </a:r>
            <a:endParaRPr lang="el-GR" dirty="0"/>
          </a:p>
        </c:rich>
      </c:tx>
      <c:layout>
        <c:manualLayout>
          <c:xMode val="edge"/>
          <c:yMode val="edge"/>
          <c:x val="0.18791946308724905"/>
          <c:y val="3.2697547683923849E-2"/>
        </c:manualLayout>
      </c:layout>
      <c:spPr>
        <a:noFill/>
        <a:ln w="25400">
          <a:noFill/>
        </a:ln>
      </c:spPr>
    </c:title>
    <c:view3D>
      <c:rotX val="44"/>
      <c:hPercent val="207"/>
      <c:depthPercent val="100"/>
      <c:rAngAx val="1"/>
    </c:view3D>
    <c:floor>
      <c:spPr>
        <a:solidFill>
          <a:srgbClr val="C0C0C0"/>
        </a:solidFill>
        <a:ln w="3175">
          <a:solidFill>
            <a:srgbClr val="000000"/>
          </a:solidFill>
          <a:prstDash val="solid"/>
        </a:ln>
      </c:spPr>
    </c:floor>
    <c:sideWall>
      <c:spPr>
        <a:ln w="12700">
          <a:solidFill>
            <a:srgbClr val="808080"/>
          </a:solidFill>
          <a:prstDash val="solid"/>
        </a:ln>
      </c:spPr>
    </c:sideWall>
    <c:backWall>
      <c:spPr>
        <a:ln w="12700">
          <a:solidFill>
            <a:srgbClr val="808080"/>
          </a:solidFill>
          <a:prstDash val="solid"/>
        </a:ln>
      </c:spPr>
    </c:backWall>
    <c:plotArea>
      <c:layout>
        <c:manualLayout>
          <c:layoutTarget val="inner"/>
          <c:xMode val="edge"/>
          <c:yMode val="edge"/>
          <c:x val="0.17114093959731588"/>
          <c:y val="0.21253434271535326"/>
          <c:w val="0.80536912751677869"/>
          <c:h val="0.68664941492652676"/>
        </c:manualLayout>
      </c:layout>
      <c:bar3DChart>
        <c:barDir val="bar"/>
        <c:grouping val="clustered"/>
        <c:ser>
          <c:idx val="1"/>
          <c:order val="1"/>
          <c:spPr>
            <a:solidFill>
              <a:srgbClr val="FFC000"/>
            </a:solidFill>
            <a:ln w="12700">
              <a:solidFill>
                <a:srgbClr val="000000"/>
              </a:solidFill>
              <a:prstDash val="solid"/>
            </a:ln>
          </c:spPr>
          <c:cat>
            <c:multiLvlStrRef>
              <c:f>Sheet2!$A$1:$A$4</c:f>
            </c:multiLvlStrRef>
          </c:cat>
          <c:val>
            <c:numRef>
              <c:f>Sheet2!$B$1:$B$4</c:f>
            </c:numRef>
          </c:val>
        </c:ser>
        <c:ser>
          <c:idx val="2"/>
          <c:order val="2"/>
          <c:spPr>
            <a:solidFill>
              <a:srgbClr val="FF9900"/>
            </a:solidFill>
            <a:ln w="12700">
              <a:solidFill>
                <a:srgbClr val="000000"/>
              </a:solidFill>
              <a:prstDash val="solid"/>
            </a:ln>
          </c:spPr>
          <c:cat>
            <c:multiLvlStrRef>
              <c:f>'[Book1.ΣΤΑΤΙΣΤΙΚΑ ΣΤΟΙΧΕΙΑ.GR.2018.xls]Sheet2'!$A$1:$A$4</c:f>
            </c:multiLvlStrRef>
          </c:cat>
          <c:val>
            <c:numRef>
              <c:f>'[Book1.ΣΤΑΤΙΣΤΙΚΑ ΣΤΟΙΧΕΙΑ.GR.2018.xls]Sheet2'!$B$1:$B$4</c:f>
            </c:numRef>
          </c:val>
        </c:ser>
        <c:ser>
          <c:idx val="0"/>
          <c:order val="0"/>
          <c:spPr>
            <a:solidFill>
              <a:srgbClr val="FF9900"/>
            </a:solidFill>
            <a:ln w="12700">
              <a:solidFill>
                <a:srgbClr val="000000"/>
              </a:solidFill>
              <a:prstDash val="solid"/>
            </a:ln>
          </c:spPr>
          <c:dLbls>
            <c:dLbl>
              <c:idx val="0"/>
              <c:layout>
                <c:manualLayout>
                  <c:x val="1.0057778012647747E-2"/>
                  <c:y val="-1.5733728106874924E-2"/>
                </c:manualLayout>
              </c:layout>
              <c:showVal val="1"/>
            </c:dLbl>
            <c:dLbl>
              <c:idx val="1"/>
              <c:layout>
                <c:manualLayout>
                  <c:x val="-0.19505927530870718"/>
                  <c:y val="-1.4500203823295916E-2"/>
                </c:manualLayout>
              </c:layout>
              <c:showVal val="1"/>
            </c:dLbl>
            <c:dLbl>
              <c:idx val="2"/>
              <c:layout>
                <c:manualLayout>
                  <c:x val="-0.12266060702143804"/>
                  <c:y val="-2.3257310819798756E-2"/>
                </c:manualLayout>
              </c:layout>
              <c:showVal val="1"/>
            </c:dLbl>
            <c:dLbl>
              <c:idx val="3"/>
              <c:layout>
                <c:manualLayout>
                  <c:x val="-0.23757402807870487"/>
                  <c:y val="-1.566593004212348E-2"/>
                </c:manualLayout>
              </c:layout>
              <c:showVal val="1"/>
            </c:dLbl>
            <c:spPr>
              <a:noFill/>
              <a:ln w="25400">
                <a:noFill/>
              </a:ln>
            </c:spPr>
            <c:txPr>
              <a:bodyPr/>
              <a:lstStyle/>
              <a:p>
                <a:pPr>
                  <a:defRPr sz="1400" b="1" i="0" u="none" strike="noStrike" baseline="0">
                    <a:solidFill>
                      <a:srgbClr val="000000"/>
                    </a:solidFill>
                    <a:latin typeface="Times New Roman"/>
                    <a:ea typeface="Times New Roman"/>
                    <a:cs typeface="Times New Roman"/>
                  </a:defRPr>
                </a:pPr>
                <a:endParaRPr lang="el-GR"/>
              </a:p>
            </c:txPr>
            <c:showVal val="1"/>
          </c:dLbls>
          <c:cat>
            <c:strRef>
              <c:f>'[Book1.ΣΤΑΤΙΣΤΙΚΑ ΣΤΟΙΧΕΙΑ.GR.2018.xls]Sheet2'!$A$1:$A$4</c:f>
              <c:strCache>
                <c:ptCount val="4"/>
                <c:pt idx="0">
                  <c:v>Απορρίμματα</c:v>
                </c:pt>
                <c:pt idx="1">
                  <c:v>Πετρελαιοειδή</c:v>
                </c:pt>
                <c:pt idx="2">
                  <c:v>Απόβλητα</c:v>
                </c:pt>
                <c:pt idx="3">
                  <c:v>Λύματα</c:v>
                </c:pt>
              </c:strCache>
            </c:strRef>
          </c:cat>
          <c:val>
            <c:numRef>
              <c:f>'[Book1.ΣΤΑΤΙΣΤΙΚΑ ΣΤΟΙΧΕΙΑ.GR.2018.xls]Sheet2'!$B$1:$B$4</c:f>
              <c:numCache>
                <c:formatCode>General</c:formatCode>
                <c:ptCount val="4"/>
                <c:pt idx="0">
                  <c:v>1</c:v>
                </c:pt>
                <c:pt idx="1">
                  <c:v>22</c:v>
                </c:pt>
                <c:pt idx="2">
                  <c:v>11</c:v>
                </c:pt>
                <c:pt idx="3">
                  <c:v>51</c:v>
                </c:pt>
              </c:numCache>
            </c:numRef>
          </c:val>
        </c:ser>
        <c:shape val="cylinder"/>
        <c:axId val="64923904"/>
        <c:axId val="64933888"/>
        <c:axId val="0"/>
      </c:bar3DChart>
      <c:catAx>
        <c:axId val="64923904"/>
        <c:scaling>
          <c:orientation val="minMax"/>
        </c:scaling>
        <c:axPos val="l"/>
        <c:numFmt formatCode="General" sourceLinked="1"/>
        <c:tickLblPos val="low"/>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l-GR"/>
          </a:p>
        </c:txPr>
        <c:crossAx val="64933888"/>
        <c:crosses val="autoZero"/>
        <c:auto val="1"/>
        <c:lblAlgn val="ctr"/>
        <c:lblOffset val="100"/>
        <c:tickLblSkip val="1"/>
        <c:tickMarkSkip val="1"/>
      </c:catAx>
      <c:valAx>
        <c:axId val="64933888"/>
        <c:scaling>
          <c:orientation val="minMax"/>
        </c:scaling>
        <c:axPos val="b"/>
        <c:majorGridlines>
          <c:spPr>
            <a:ln w="3175">
              <a:solidFill>
                <a:srgbClr val="000000"/>
              </a:solidFill>
              <a:prstDash val="solid"/>
            </a:ln>
          </c:spPr>
        </c:majorGridlines>
        <c:numFmt formatCode="General" sourceLinked="1"/>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l-GR"/>
          </a:p>
        </c:txPr>
        <c:crossAx val="64923904"/>
        <c:crosses val="autoZero"/>
        <c:crossBetween val="between"/>
      </c:valAx>
      <c:spPr>
        <a:noFill/>
        <a:ln w="25400">
          <a:noFill/>
        </a:ln>
      </c:spPr>
    </c:plotArea>
    <c:plotVisOnly val="1"/>
    <c:dispBlanksAs val="gap"/>
  </c:chart>
  <c:spPr>
    <a:ln w="3175">
      <a:solidFill>
        <a:srgbClr val="000000"/>
      </a:solidFill>
      <a:prstDash val="solid"/>
    </a:ln>
  </c:spPr>
  <c:txPr>
    <a:bodyPr/>
    <a:lstStyle/>
    <a:p>
      <a:pPr>
        <a:defRPr sz="1000" b="0" i="0" u="none" strike="noStrike" baseline="0">
          <a:solidFill>
            <a:srgbClr val="000000"/>
          </a:solidFill>
          <a:latin typeface="Arial"/>
          <a:ea typeface="Arial"/>
          <a:cs typeface="Arial"/>
        </a:defRPr>
      </a:pPr>
      <a:endParaRPr lang="el-GR"/>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l-GR"/>
  <c:chart>
    <c:title>
      <c:tx>
        <c:rich>
          <a:bodyPr/>
          <a:lstStyle/>
          <a:p>
            <a:pPr>
              <a:defRPr sz="1200" b="1" i="0" u="none" strike="noStrike" baseline="0">
                <a:solidFill>
                  <a:srgbClr val="000000"/>
                </a:solidFill>
                <a:latin typeface="Times New Roman"/>
                <a:ea typeface="Times New Roman"/>
                <a:cs typeface="Times New Roman"/>
              </a:defRPr>
            </a:pPr>
            <a:r>
              <a:rPr lang="el-GR" dirty="0"/>
              <a:t>ΑΡΙΘΜΟΣ ΑΠΟΦΑΣΕΩΝ ΕΠΙΒΟΛΗΣ ΠΡΟΣΤΙΜΟΥ ΕΤΟΥΣ </a:t>
            </a:r>
            <a:r>
              <a:rPr lang="el-GR" dirty="0" smtClean="0"/>
              <a:t>2019 </a:t>
            </a:r>
            <a:r>
              <a:rPr lang="el-GR" dirty="0"/>
              <a:t>ΓΙΑ ΘΕΜΑΤΑ </a:t>
            </a:r>
            <a:r>
              <a:rPr lang="el-GR" dirty="0" err="1"/>
              <a:t>Π.Θ.Π</a:t>
            </a:r>
            <a:endParaRPr lang="el-GR" dirty="0"/>
          </a:p>
        </c:rich>
      </c:tx>
      <c:layout>
        <c:manualLayout>
          <c:xMode val="edge"/>
          <c:yMode val="edge"/>
          <c:x val="0.14306166664789224"/>
          <c:y val="3.2697547683923849E-2"/>
        </c:manualLayout>
      </c:layout>
      <c:spPr>
        <a:noFill/>
        <a:ln w="25400">
          <a:noFill/>
        </a:ln>
      </c:spPr>
    </c:title>
    <c:view3D>
      <c:rotX val="44"/>
      <c:hPercent val="245"/>
      <c:depthPercent val="100"/>
      <c:rAngAx val="1"/>
    </c:view3D>
    <c:floor>
      <c:spPr>
        <a:solidFill>
          <a:srgbClr val="C0C0C0"/>
        </a:solidFill>
        <a:ln w="3175">
          <a:solidFill>
            <a:srgbClr val="000000"/>
          </a:solidFill>
          <a:prstDash val="solid"/>
        </a:ln>
      </c:spPr>
    </c:floor>
    <c:sideWall>
      <c:spPr>
        <a:ln w="12700">
          <a:solidFill>
            <a:srgbClr val="808080"/>
          </a:solidFill>
          <a:prstDash val="solid"/>
        </a:ln>
      </c:spPr>
    </c:sideWall>
    <c:backWall>
      <c:spPr>
        <a:ln w="12700">
          <a:solidFill>
            <a:srgbClr val="808080"/>
          </a:solidFill>
          <a:prstDash val="solid"/>
        </a:ln>
      </c:spPr>
    </c:backWall>
    <c:plotArea>
      <c:layout>
        <c:manualLayout>
          <c:layoutTarget val="inner"/>
          <c:xMode val="edge"/>
          <c:yMode val="edge"/>
          <c:x val="7.7253326813593801E-2"/>
          <c:y val="0.21253434271535326"/>
          <c:w val="0.90271942998847465"/>
          <c:h val="0.68664941492652676"/>
        </c:manualLayout>
      </c:layout>
      <c:bar3DChart>
        <c:barDir val="bar"/>
        <c:grouping val="clustered"/>
        <c:ser>
          <c:idx val="1"/>
          <c:order val="1"/>
          <c:spPr>
            <a:solidFill>
              <a:srgbClr val="FF9900"/>
            </a:solidFill>
            <a:ln w="12700">
              <a:solidFill>
                <a:srgbClr val="000000"/>
              </a:solidFill>
              <a:prstDash val="solid"/>
            </a:ln>
          </c:spPr>
          <c:cat>
            <c:multiLvlStrRef>
              <c:f>Sheet4!$A$1:$A$3</c:f>
            </c:multiLvlStrRef>
          </c:cat>
          <c:val>
            <c:numRef>
              <c:f>Sheet4!$B$1:$B$3</c:f>
            </c:numRef>
          </c:val>
        </c:ser>
        <c:ser>
          <c:idx val="2"/>
          <c:order val="2"/>
          <c:spPr>
            <a:solidFill>
              <a:srgbClr val="FF9900"/>
            </a:solidFill>
            <a:ln w="12700">
              <a:solidFill>
                <a:srgbClr val="000000"/>
              </a:solidFill>
              <a:prstDash val="solid"/>
            </a:ln>
          </c:spPr>
          <c:cat>
            <c:multiLvlStrRef>
              <c:f>'[GR. 2016.xls]Sheet4'!$A$1:$A$3</c:f>
            </c:multiLvlStrRef>
          </c:cat>
          <c:val>
            <c:numRef>
              <c:f>'[GR. 2016.xls]Sheet4'!$B$1:$B$3</c:f>
            </c:numRef>
          </c:val>
        </c:ser>
        <c:ser>
          <c:idx val="3"/>
          <c:order val="3"/>
          <c:spPr>
            <a:solidFill>
              <a:srgbClr val="FFC000"/>
            </a:solidFill>
            <a:ln w="12700">
              <a:solidFill>
                <a:srgbClr val="000000"/>
              </a:solidFill>
              <a:prstDash val="solid"/>
            </a:ln>
          </c:spPr>
          <c:cat>
            <c:multiLvlStrRef>
              <c:f>'[GR. 2016.xls]Sheet4'!$A$1:$A$3</c:f>
            </c:multiLvlStrRef>
          </c:cat>
          <c:val>
            <c:numRef>
              <c:f>'[GR. 2016.xls]Sheet4'!$B$1:$B$3</c:f>
            </c:numRef>
          </c:val>
        </c:ser>
        <c:ser>
          <c:idx val="4"/>
          <c:order val="4"/>
          <c:spPr>
            <a:solidFill>
              <a:srgbClr val="FF9900"/>
            </a:solidFill>
            <a:ln w="12700">
              <a:solidFill>
                <a:srgbClr val="000000"/>
              </a:solidFill>
              <a:prstDash val="solid"/>
            </a:ln>
          </c:spPr>
          <c:cat>
            <c:multiLvlStrRef>
              <c:f>'[Book1.ΣΤΑΤΙΣΤΙΚΑ ΣΤΟΙΧΕΙΑ.GR.2018.xls]Sheet4'!$A$1:$A$3</c:f>
            </c:multiLvlStrRef>
          </c:cat>
          <c:val>
            <c:numRef>
              <c:f>'[Book1.ΣΤΑΤΙΣΤΙΚΑ ΣΤΟΙΧΕΙΑ.GR.2018.xls]Sheet4'!$B$1:$B$3</c:f>
            </c:numRef>
          </c:val>
        </c:ser>
        <c:ser>
          <c:idx val="0"/>
          <c:order val="0"/>
          <c:spPr>
            <a:solidFill>
              <a:srgbClr val="FF9900"/>
            </a:solidFill>
            <a:ln w="12700">
              <a:solidFill>
                <a:srgbClr val="000000"/>
              </a:solidFill>
              <a:prstDash val="solid"/>
            </a:ln>
          </c:spPr>
          <c:dLbls>
            <c:dLbl>
              <c:idx val="0"/>
              <c:layout>
                <c:manualLayout>
                  <c:x val="-5.3483281313080638E-2"/>
                  <c:y val="-4.1664855515460772E-2"/>
                </c:manualLayout>
              </c:layout>
              <c:showVal val="1"/>
            </c:dLbl>
            <c:dLbl>
              <c:idx val="1"/>
              <c:layout>
                <c:manualLayout>
                  <c:x val="-4.7104262181819546E-2"/>
                  <c:y val="-2.9746472426641492E-2"/>
                </c:manualLayout>
              </c:layout>
              <c:showVal val="1"/>
            </c:dLbl>
            <c:dLbl>
              <c:idx val="2"/>
              <c:layout>
                <c:manualLayout>
                  <c:x val="-0.24679936467169111"/>
                  <c:y val="-7.8365408683587906E-3"/>
                </c:manualLayout>
              </c:layout>
              <c:showVal val="1"/>
            </c:dLbl>
            <c:spPr>
              <a:noFill/>
              <a:ln w="25400">
                <a:noFill/>
              </a:ln>
            </c:spPr>
            <c:txPr>
              <a:bodyPr/>
              <a:lstStyle/>
              <a:p>
                <a:pPr>
                  <a:defRPr sz="1400" b="1" i="0" u="none" strike="noStrike" baseline="0">
                    <a:solidFill>
                      <a:srgbClr val="000000"/>
                    </a:solidFill>
                    <a:latin typeface="Times New Roman"/>
                    <a:ea typeface="Times New Roman"/>
                    <a:cs typeface="Times New Roman"/>
                  </a:defRPr>
                </a:pPr>
                <a:endParaRPr lang="el-GR"/>
              </a:p>
            </c:txPr>
            <c:showVal val="1"/>
          </c:dLbls>
          <c:cat>
            <c:strRef>
              <c:f>'[Book1.ΣΤΑΤΙΣΤΙΚΑ ΣΤΟΙΧΕΙΑ.GR.2018.xls]Sheet4'!$A$1:$A$3</c:f>
              <c:strCache>
                <c:ptCount val="3"/>
                <c:pt idx="1">
                  <c:v>Λ/Χ</c:v>
                </c:pt>
                <c:pt idx="2">
                  <c:v>Κ.Λ/Χ</c:v>
                </c:pt>
              </c:strCache>
            </c:strRef>
          </c:cat>
          <c:val>
            <c:numRef>
              <c:f>'[Book1.ΣΤΑΤΙΣΤΙΚΑ ΣΤΟΙΧΕΙΑ.GR.2018.xls]Sheet4'!$B$1:$B$3</c:f>
              <c:numCache>
                <c:formatCode>General</c:formatCode>
                <c:ptCount val="3"/>
                <c:pt idx="1">
                  <c:v>57</c:v>
                </c:pt>
                <c:pt idx="2">
                  <c:v>84</c:v>
                </c:pt>
              </c:numCache>
            </c:numRef>
          </c:val>
        </c:ser>
        <c:shape val="cylinder"/>
        <c:axId val="65008000"/>
        <c:axId val="65009536"/>
        <c:axId val="0"/>
      </c:bar3DChart>
      <c:catAx>
        <c:axId val="65008000"/>
        <c:scaling>
          <c:orientation val="minMax"/>
        </c:scaling>
        <c:axPos val="l"/>
        <c:numFmt formatCode="General" sourceLinked="1"/>
        <c:tickLblPos val="low"/>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l-GR"/>
          </a:p>
        </c:txPr>
        <c:crossAx val="65009536"/>
        <c:crosses val="autoZero"/>
        <c:auto val="1"/>
        <c:lblAlgn val="ctr"/>
        <c:lblOffset val="100"/>
        <c:tickLblSkip val="1"/>
        <c:tickMarkSkip val="1"/>
      </c:catAx>
      <c:valAx>
        <c:axId val="65009536"/>
        <c:scaling>
          <c:orientation val="minMax"/>
        </c:scaling>
        <c:axPos val="b"/>
        <c:majorGridlines>
          <c:spPr>
            <a:ln w="3175">
              <a:solidFill>
                <a:srgbClr val="000000"/>
              </a:solidFill>
              <a:prstDash val="solid"/>
            </a:ln>
          </c:spPr>
        </c:majorGridlines>
        <c:numFmt formatCode="General" sourceLinked="1"/>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l-GR"/>
          </a:p>
        </c:txPr>
        <c:crossAx val="65008000"/>
        <c:crosses val="autoZero"/>
        <c:crossBetween val="between"/>
      </c:valAx>
      <c:spPr>
        <a:noFill/>
        <a:ln w="25400">
          <a:noFill/>
        </a:ln>
      </c:spPr>
    </c:plotArea>
    <c:plotVisOnly val="1"/>
    <c:dispBlanksAs val="gap"/>
  </c:chart>
  <c:spPr>
    <a:ln w="3175">
      <a:solidFill>
        <a:srgbClr val="000000"/>
      </a:solidFill>
      <a:prstDash val="solid"/>
    </a:ln>
  </c:spPr>
  <c:txPr>
    <a:bodyPr/>
    <a:lstStyle/>
    <a:p>
      <a:pPr>
        <a:defRPr sz="1000" b="0" i="0" u="none" strike="noStrike" baseline="0">
          <a:solidFill>
            <a:srgbClr val="000000"/>
          </a:solidFill>
          <a:latin typeface="Arial"/>
          <a:ea typeface="Arial"/>
          <a:cs typeface="Arial"/>
        </a:defRPr>
      </a:pPr>
      <a:endParaRPr lang="el-GR"/>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l-GR"/>
  <c:chart>
    <c:title>
      <c:tx>
        <c:rich>
          <a:bodyPr/>
          <a:lstStyle/>
          <a:p>
            <a:pPr>
              <a:defRPr sz="1200" b="1" i="0" u="none" strike="noStrike" baseline="0">
                <a:solidFill>
                  <a:srgbClr val="000000"/>
                </a:solidFill>
                <a:latin typeface="Times New Roman"/>
                <a:ea typeface="Times New Roman"/>
                <a:cs typeface="Times New Roman"/>
              </a:defRPr>
            </a:pPr>
            <a:r>
              <a:rPr lang="el-GR"/>
              <a:t>ΥΨΟΣ ΕΠΙΒΛΗΘΕΝΤΩΝ ΑΠΟΦΑΣΕΩΝ ΔΙΟΙΚΗΤΙΚΩΝ ΚΥΡΩΣΕΩΝ ΕΤΟΥΣ </a:t>
            </a:r>
            <a:r>
              <a:rPr lang="en-US"/>
              <a:t>2019</a:t>
            </a:r>
            <a:r>
              <a:rPr lang="el-GR"/>
              <a:t> ΜΕ ΒΑΣΗ ΤΗΝ ΠΡΟΕΛΕΥΣΗ  ΤΗΣ ΡΥΠΑΝΣΗΣ</a:t>
            </a:r>
          </a:p>
        </c:rich>
      </c:tx>
      <c:layout>
        <c:manualLayout>
          <c:xMode val="edge"/>
          <c:yMode val="edge"/>
          <c:x val="0.14658691268741644"/>
          <c:y val="2.9064486830154373E-2"/>
        </c:manualLayout>
      </c:layout>
      <c:spPr>
        <a:noFill/>
        <a:ln w="25400">
          <a:noFill/>
        </a:ln>
      </c:spPr>
    </c:title>
    <c:view3D>
      <c:rotX val="44"/>
      <c:hPercent val="227"/>
      <c:depthPercent val="100"/>
      <c:rAngAx val="1"/>
    </c:view3D>
    <c:floor>
      <c:spPr>
        <a:solidFill>
          <a:srgbClr val="C0C0C0"/>
        </a:solidFill>
        <a:ln w="3175">
          <a:solidFill>
            <a:srgbClr val="000000"/>
          </a:solidFill>
          <a:prstDash val="solid"/>
        </a:ln>
      </c:spPr>
    </c:floor>
    <c:sideWall>
      <c:spPr>
        <a:ln w="12700">
          <a:solidFill>
            <a:srgbClr val="808080"/>
          </a:solidFill>
          <a:prstDash val="solid"/>
        </a:ln>
      </c:spPr>
    </c:sideWall>
    <c:backWall>
      <c:spPr>
        <a:ln w="12700">
          <a:solidFill>
            <a:srgbClr val="808080"/>
          </a:solidFill>
          <a:prstDash val="solid"/>
        </a:ln>
      </c:spPr>
    </c:backWall>
    <c:plotArea>
      <c:layout>
        <c:manualLayout>
          <c:layoutTarget val="inner"/>
          <c:xMode val="edge"/>
          <c:yMode val="edge"/>
          <c:x val="0.23891306625685446"/>
          <c:y val="0.15531355813814254"/>
          <c:w val="0.74105969054521692"/>
          <c:h val="0.74387019950373845"/>
        </c:manualLayout>
      </c:layout>
      <c:bar3DChart>
        <c:barDir val="bar"/>
        <c:grouping val="clustered"/>
        <c:ser>
          <c:idx val="0"/>
          <c:order val="1"/>
          <c:spPr>
            <a:solidFill>
              <a:srgbClr val="FFC000"/>
            </a:solidFill>
            <a:ln w="12700">
              <a:solidFill>
                <a:srgbClr val="000000"/>
              </a:solidFill>
              <a:prstDash val="solid"/>
            </a:ln>
          </c:spPr>
          <c:cat>
            <c:multiLvlStrRef>
              <c:f>Sheet3!$A$1:$A$3</c:f>
            </c:multiLvlStrRef>
          </c:cat>
          <c:val>
            <c:numRef>
              <c:f>Sheet3!$B$1:$B$3</c:f>
            </c:numRef>
          </c:val>
        </c:ser>
        <c:ser>
          <c:idx val="2"/>
          <c:order val="2"/>
          <c:spPr>
            <a:solidFill>
              <a:srgbClr val="FFC000"/>
            </a:solidFill>
            <a:ln w="12700">
              <a:solidFill>
                <a:srgbClr val="000000"/>
              </a:solidFill>
              <a:prstDash val="solid"/>
            </a:ln>
          </c:spPr>
          <c:cat>
            <c:multiLvlStrRef>
              <c:f>'[GR. 2016.xls]Sheet3'!$A$1:$A$3</c:f>
            </c:multiLvlStrRef>
          </c:cat>
          <c:val>
            <c:numRef>
              <c:f>'[GR. 2016.xls]Sheet3'!$B$1:$B$3</c:f>
            </c:numRef>
          </c:val>
        </c:ser>
        <c:ser>
          <c:idx val="3"/>
          <c:order val="3"/>
          <c:spPr>
            <a:solidFill>
              <a:srgbClr val="FF9900"/>
            </a:solidFill>
            <a:ln w="12700">
              <a:solidFill>
                <a:srgbClr val="000000"/>
              </a:solidFill>
              <a:prstDash val="solid"/>
            </a:ln>
          </c:spPr>
          <c:cat>
            <c:multiLvlStrRef>
              <c:f>'[Book1.ΣΤΑΤΙΣΤΙΚΑ ΣΤΟΙΧΕΙΑ.GR.2018.xls]Sheet5'!$A$1:$A$2</c:f>
            </c:multiLvlStrRef>
          </c:cat>
          <c:val>
            <c:numRef>
              <c:f>'[Book1.ΣΤΑΤΙΣΤΙΚΑ ΣΤΟΙΧΕΙΑ.GR.2018.xls]Sheet5'!$B$1:$B$2</c:f>
            </c:numRef>
          </c:val>
        </c:ser>
        <c:ser>
          <c:idx val="1"/>
          <c:order val="0"/>
          <c:spPr>
            <a:solidFill>
              <a:srgbClr val="FF9900"/>
            </a:solidFill>
            <a:ln w="12700">
              <a:solidFill>
                <a:srgbClr val="000000"/>
              </a:solidFill>
              <a:prstDash val="solid"/>
            </a:ln>
          </c:spPr>
          <c:dLbls>
            <c:dLbl>
              <c:idx val="0"/>
              <c:layout>
                <c:manualLayout>
                  <c:x val="-7.4391988555078836E-2"/>
                  <c:y val="-2.1798365122615848E-2"/>
                </c:manualLayout>
              </c:layout>
              <c:showVal val="1"/>
            </c:dLbl>
            <c:dLbl>
              <c:idx val="1"/>
              <c:layout>
                <c:manualLayout>
                  <c:x val="-8.2021936099189507E-2"/>
                  <c:y val="-2.1798365122615848E-2"/>
                </c:manualLayout>
              </c:layout>
              <c:showVal val="1"/>
            </c:dLbl>
            <c:txPr>
              <a:bodyPr/>
              <a:lstStyle/>
              <a:p>
                <a:pPr>
                  <a:defRPr b="1"/>
                </a:pPr>
                <a:endParaRPr lang="el-GR"/>
              </a:p>
            </c:txPr>
            <c:showVal val="1"/>
          </c:dLbls>
          <c:cat>
            <c:strRef>
              <c:f>'[Book1.ΣΤΑΤΙΣΤΙΚΑ ΣΤΟΙΧΕΙΑ.GR.2018.xls]Sheet5'!$A$1:$A$2</c:f>
              <c:strCache>
                <c:ptCount val="2"/>
                <c:pt idx="0">
                  <c:v>Αποφάσεις σε πλοία</c:v>
                </c:pt>
                <c:pt idx="1">
                  <c:v>Αποφάσεις σε εγκαταστάσεις και άλλες χερσαίες πηγές</c:v>
                </c:pt>
              </c:strCache>
            </c:strRef>
          </c:cat>
          <c:val>
            <c:numRef>
              <c:f>'[Book1.ΣΤΑΤΙΣΤΙΚΑ ΣΤΟΙΧΕΙΑ.GR.2018.xls]Sheet5'!$B$1:$B$2</c:f>
              <c:numCache>
                <c:formatCode>#,##0</c:formatCode>
                <c:ptCount val="2"/>
                <c:pt idx="0">
                  <c:v>22</c:v>
                </c:pt>
                <c:pt idx="1">
                  <c:v>63</c:v>
                </c:pt>
              </c:numCache>
            </c:numRef>
          </c:val>
        </c:ser>
        <c:shape val="cylinder"/>
        <c:axId val="67548288"/>
        <c:axId val="67549824"/>
        <c:axId val="0"/>
      </c:bar3DChart>
      <c:catAx>
        <c:axId val="67548288"/>
        <c:scaling>
          <c:orientation val="minMax"/>
        </c:scaling>
        <c:axPos val="l"/>
        <c:numFmt formatCode="General" sourceLinked="1"/>
        <c:tickLblPos val="low"/>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l-GR"/>
          </a:p>
        </c:txPr>
        <c:crossAx val="67549824"/>
        <c:crosses val="autoZero"/>
        <c:auto val="1"/>
        <c:lblAlgn val="ctr"/>
        <c:lblOffset val="100"/>
        <c:tickLblSkip val="1"/>
        <c:tickMarkSkip val="1"/>
      </c:catAx>
      <c:valAx>
        <c:axId val="67549824"/>
        <c:scaling>
          <c:orientation val="minMax"/>
        </c:scaling>
        <c:axPos val="b"/>
        <c:majorGridlines>
          <c:spPr>
            <a:ln w="3175">
              <a:solidFill>
                <a:srgbClr val="000000"/>
              </a:solidFill>
              <a:prstDash val="solid"/>
            </a:ln>
          </c:spPr>
        </c:majorGridlines>
        <c:numFmt formatCode="#,##0" sourceLinked="1"/>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l-GR"/>
          </a:p>
        </c:txPr>
        <c:crossAx val="67548288"/>
        <c:crosses val="autoZero"/>
        <c:crossBetween val="between"/>
      </c:valAx>
      <c:spPr>
        <a:noFill/>
        <a:ln w="25400">
          <a:noFill/>
        </a:ln>
      </c:spPr>
    </c:plotArea>
    <c:plotVisOnly val="1"/>
    <c:dispBlanksAs val="gap"/>
  </c:chart>
  <c:spPr>
    <a:ln w="3175">
      <a:solidFill>
        <a:srgbClr val="000000"/>
      </a:solidFill>
      <a:prstDash val="solid"/>
    </a:ln>
  </c:spPr>
  <c:txPr>
    <a:bodyPr/>
    <a:lstStyle/>
    <a:p>
      <a:pPr>
        <a:defRPr sz="1000" b="0" i="0" u="none" strike="noStrike" baseline="0">
          <a:solidFill>
            <a:srgbClr val="000000"/>
          </a:solidFill>
          <a:latin typeface="Arial"/>
          <a:ea typeface="Arial"/>
          <a:cs typeface="Arial"/>
        </a:defRPr>
      </a:pPr>
      <a:endParaRPr lang="el-GR"/>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l-GR"/>
  <c:chart>
    <c:title>
      <c:tx>
        <c:rich>
          <a:bodyPr/>
          <a:lstStyle/>
          <a:p>
            <a:pPr>
              <a:defRPr sz="1200" b="1" i="0" u="none" strike="noStrike" baseline="0">
                <a:solidFill>
                  <a:srgbClr val="000000"/>
                </a:solidFill>
                <a:latin typeface="Times New Roman"/>
                <a:ea typeface="Times New Roman"/>
                <a:cs typeface="Times New Roman"/>
              </a:defRPr>
            </a:pPr>
            <a:r>
              <a:rPr lang="el-GR"/>
              <a:t>ΥΨΟΣ ΠΡΟΣΤΙΜΩΝ</a:t>
            </a:r>
            <a:r>
              <a:rPr lang="el-GR" baseline="0"/>
              <a:t> </a:t>
            </a:r>
            <a:r>
              <a:rPr lang="el-GR"/>
              <a:t>ΕΠΙΒΛΗΘΕΝΤΩΝ ΑΠΟΦΑΣΕΩΝ ΜΕ ΒΑΣΗ ΤΗΝ ΠΡΟΕΛΕΥΣΗ  ΤΗΣ ΡΥΠΑΝΣΗΣ ΕΤΟΥΣ 2019</a:t>
            </a:r>
          </a:p>
        </c:rich>
      </c:tx>
      <c:layout>
        <c:manualLayout>
          <c:xMode val="edge"/>
          <c:yMode val="edge"/>
          <c:x val="0.14658691268741644"/>
          <c:y val="2.9064486830154373E-2"/>
        </c:manualLayout>
      </c:layout>
      <c:spPr>
        <a:noFill/>
        <a:ln w="25400">
          <a:noFill/>
        </a:ln>
      </c:spPr>
    </c:title>
    <c:view3D>
      <c:rotX val="44"/>
      <c:hPercent val="227"/>
      <c:depthPercent val="100"/>
      <c:rAngAx val="1"/>
    </c:view3D>
    <c:floor>
      <c:spPr>
        <a:solidFill>
          <a:srgbClr val="C0C0C0"/>
        </a:solidFill>
        <a:ln w="3175">
          <a:solidFill>
            <a:srgbClr val="000000"/>
          </a:solidFill>
          <a:prstDash val="solid"/>
        </a:ln>
      </c:spPr>
    </c:floor>
    <c:sideWall>
      <c:spPr>
        <a:ln w="12700">
          <a:solidFill>
            <a:srgbClr val="808080"/>
          </a:solidFill>
          <a:prstDash val="solid"/>
        </a:ln>
      </c:spPr>
    </c:sideWall>
    <c:backWall>
      <c:spPr>
        <a:ln w="12700">
          <a:solidFill>
            <a:srgbClr val="808080"/>
          </a:solidFill>
          <a:prstDash val="solid"/>
        </a:ln>
      </c:spPr>
    </c:backWall>
    <c:plotArea>
      <c:layout>
        <c:manualLayout>
          <c:layoutTarget val="inner"/>
          <c:xMode val="edge"/>
          <c:yMode val="edge"/>
          <c:x val="0.23891306625685446"/>
          <c:y val="0.15531355813814254"/>
          <c:w val="0.74105969054521692"/>
          <c:h val="0.74387019950373845"/>
        </c:manualLayout>
      </c:layout>
      <c:bar3DChart>
        <c:barDir val="bar"/>
        <c:grouping val="clustered"/>
        <c:ser>
          <c:idx val="0"/>
          <c:order val="1"/>
          <c:spPr>
            <a:solidFill>
              <a:schemeClr val="bg1">
                <a:lumMod val="85000"/>
              </a:schemeClr>
            </a:solidFill>
            <a:ln w="12700">
              <a:solidFill>
                <a:srgbClr val="000000"/>
              </a:solidFill>
              <a:prstDash val="solid"/>
            </a:ln>
          </c:spPr>
          <c:cat>
            <c:multiLvlStrRef>
              <c:f>Sheet5!$A$1:$A$2</c:f>
            </c:multiLvlStrRef>
          </c:cat>
          <c:val>
            <c:numRef>
              <c:f>Sheet5!$B$1:$B$2</c:f>
            </c:numRef>
          </c:val>
        </c:ser>
        <c:ser>
          <c:idx val="2"/>
          <c:order val="2"/>
          <c:spPr>
            <a:solidFill>
              <a:srgbClr val="FFC000"/>
            </a:solidFill>
            <a:ln w="12700">
              <a:solidFill>
                <a:srgbClr val="000000"/>
              </a:solidFill>
              <a:prstDash val="solid"/>
            </a:ln>
          </c:spPr>
          <c:cat>
            <c:multiLvlStrRef>
              <c:f>'[Book1.ΣΤΑΤΙΣΤΙΚΑ ΣΤΟΙΧΕΙΑ.GR.2016.xls]Sheet5'!$A$1:$A$2</c:f>
            </c:multiLvlStrRef>
          </c:cat>
          <c:val>
            <c:numRef>
              <c:f>'[Book1.ΣΤΑΤΙΣΤΙΚΑ ΣΤΟΙΧΕΙΑ.GR.2016.xls]Sheet5'!$B$1:$B$2</c:f>
            </c:numRef>
          </c:val>
        </c:ser>
        <c:ser>
          <c:idx val="3"/>
          <c:order val="3"/>
          <c:spPr>
            <a:solidFill>
              <a:srgbClr val="FF9900"/>
            </a:solidFill>
            <a:ln w="12700">
              <a:solidFill>
                <a:srgbClr val="000000"/>
              </a:solidFill>
              <a:prstDash val="solid"/>
            </a:ln>
          </c:spPr>
          <c:cat>
            <c:multiLvlStrRef>
              <c:f>'[Book1.ΣΤΑΤΙΣΤΙΚΑ ΣΤΟΙΧΕΙΑ.GR.2018.xls]Sheet5'!$A$1:$A$2</c:f>
            </c:multiLvlStrRef>
          </c:cat>
          <c:val>
            <c:numRef>
              <c:f>'[Book1.ΣΤΑΤΙΣΤΙΚΑ ΣΤΟΙΧΕΙΑ.GR.2018.xls]Sheet5'!$B$1:$B$2</c:f>
            </c:numRef>
          </c:val>
        </c:ser>
        <c:ser>
          <c:idx val="1"/>
          <c:order val="0"/>
          <c:spPr>
            <a:solidFill>
              <a:srgbClr val="FF9900"/>
            </a:solidFill>
            <a:ln w="12700">
              <a:solidFill>
                <a:srgbClr val="000000"/>
              </a:solidFill>
              <a:prstDash val="solid"/>
            </a:ln>
          </c:spPr>
          <c:dLbls>
            <c:dLbl>
              <c:idx val="0"/>
              <c:layout>
                <c:manualLayout>
                  <c:x val="-0.11780258959305744"/>
                  <c:y val="-1.8031940922638906E-2"/>
                </c:manualLayout>
              </c:layout>
              <c:tx>
                <c:rich>
                  <a:bodyPr/>
                  <a:lstStyle/>
                  <a:p>
                    <a:r>
                      <a:rPr lang="en-US" dirty="0" smtClean="0"/>
                      <a:t>87.550  €</a:t>
                    </a:r>
                    <a:endParaRPr lang="en-US" dirty="0"/>
                  </a:p>
                </c:rich>
              </c:tx>
              <c:showVal val="1"/>
            </c:dLbl>
            <c:dLbl>
              <c:idx val="1"/>
              <c:layout>
                <c:manualLayout>
                  <c:x val="-0.15437292509946826"/>
                  <c:y val="-3.3097854293637027E-2"/>
                </c:manualLayout>
              </c:layout>
              <c:tx>
                <c:rich>
                  <a:bodyPr/>
                  <a:lstStyle/>
                  <a:p>
                    <a:r>
                      <a:rPr lang="en-US" dirty="0" smtClean="0"/>
                      <a:t>183.250  </a:t>
                    </a:r>
                    <a:r>
                      <a:rPr lang="en-US" dirty="0" smtClean="0"/>
                      <a:t>€       </a:t>
                    </a:r>
                    <a:endParaRPr lang="en-US" dirty="0"/>
                  </a:p>
                </c:rich>
              </c:tx>
              <c:showVal val="1"/>
            </c:dLbl>
            <c:txPr>
              <a:bodyPr/>
              <a:lstStyle/>
              <a:p>
                <a:pPr>
                  <a:defRPr b="1"/>
                </a:pPr>
                <a:endParaRPr lang="el-GR"/>
              </a:p>
            </c:txPr>
            <c:showVal val="1"/>
          </c:dLbls>
          <c:cat>
            <c:strRef>
              <c:f>'[Book1.ΣΤΑΤΙΣΤΙΚΑ ΣΤΟΙΧΕΙΑ.GR.2018.xls]Sheet5'!$A$1:$A$2</c:f>
              <c:strCache>
                <c:ptCount val="2"/>
                <c:pt idx="0">
                  <c:v>Αποφάσεις σε πλοία</c:v>
                </c:pt>
                <c:pt idx="1">
                  <c:v>Αποφάσεις σε εγκαταστάσεις και άλλες χερσαίες πηγές</c:v>
                </c:pt>
              </c:strCache>
            </c:strRef>
          </c:cat>
          <c:val>
            <c:numRef>
              <c:f>'[Book1.ΣΤΑΤΙΣΤΙΚΑ ΣΤΟΙΧΕΙΑ.GR.2018.xls]Sheet5'!$B$1:$B$2</c:f>
              <c:numCache>
                <c:formatCode>#,##0</c:formatCode>
                <c:ptCount val="2"/>
                <c:pt idx="0">
                  <c:v>87550</c:v>
                </c:pt>
                <c:pt idx="1">
                  <c:v>183550</c:v>
                </c:pt>
              </c:numCache>
            </c:numRef>
          </c:val>
        </c:ser>
        <c:shape val="cylinder"/>
        <c:axId val="68234240"/>
        <c:axId val="68240128"/>
        <c:axId val="0"/>
      </c:bar3DChart>
      <c:catAx>
        <c:axId val="68234240"/>
        <c:scaling>
          <c:orientation val="minMax"/>
        </c:scaling>
        <c:axPos val="l"/>
        <c:numFmt formatCode="General" sourceLinked="1"/>
        <c:tickLblPos val="low"/>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l-GR"/>
          </a:p>
        </c:txPr>
        <c:crossAx val="68240128"/>
        <c:crosses val="autoZero"/>
        <c:auto val="1"/>
        <c:lblAlgn val="ctr"/>
        <c:lblOffset val="100"/>
        <c:tickLblSkip val="1"/>
        <c:tickMarkSkip val="1"/>
      </c:catAx>
      <c:valAx>
        <c:axId val="68240128"/>
        <c:scaling>
          <c:orientation val="minMax"/>
        </c:scaling>
        <c:axPos val="b"/>
        <c:majorGridlines>
          <c:spPr>
            <a:ln w="3175">
              <a:solidFill>
                <a:srgbClr val="000000"/>
              </a:solidFill>
              <a:prstDash val="solid"/>
            </a:ln>
          </c:spPr>
        </c:majorGridlines>
        <c:numFmt formatCode="#,##0" sourceLinked="1"/>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l-GR"/>
          </a:p>
        </c:txPr>
        <c:crossAx val="68234240"/>
        <c:crosses val="autoZero"/>
        <c:crossBetween val="between"/>
      </c:valAx>
      <c:spPr>
        <a:noFill/>
        <a:ln w="25400">
          <a:noFill/>
        </a:ln>
      </c:spPr>
    </c:plotArea>
    <c:plotVisOnly val="1"/>
    <c:dispBlanksAs val="gap"/>
  </c:chart>
  <c:spPr>
    <a:ln w="3175">
      <a:solidFill>
        <a:srgbClr val="000000"/>
      </a:solidFill>
      <a:prstDash val="solid"/>
    </a:ln>
  </c:spPr>
  <c:txPr>
    <a:bodyPr/>
    <a:lstStyle/>
    <a:p>
      <a:pPr>
        <a:defRPr sz="1000" b="0" i="0" u="none" strike="noStrike" baseline="0">
          <a:solidFill>
            <a:srgbClr val="000000"/>
          </a:solidFill>
          <a:latin typeface="Arial"/>
          <a:ea typeface="Arial"/>
          <a:cs typeface="Arial"/>
        </a:defRPr>
      </a:pPr>
      <a:endParaRPr lang="el-GR"/>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l-GR"/>
  <c:chart>
    <c:title>
      <c:tx>
        <c:rich>
          <a:bodyPr/>
          <a:lstStyle/>
          <a:p>
            <a:pPr>
              <a:defRPr sz="1200" b="1" i="0" u="none" strike="noStrike" baseline="0">
                <a:solidFill>
                  <a:srgbClr val="000000"/>
                </a:solidFill>
                <a:latin typeface="Times New Roman"/>
                <a:ea typeface="Times New Roman"/>
                <a:cs typeface="Times New Roman"/>
              </a:defRPr>
            </a:pPr>
            <a:r>
              <a:rPr lang="el-GR" dirty="0"/>
              <a:t>ΑΝΑΛΥΣΗ ΑΠΟΦΑΣΕΩΝ ΔΙΟΙΚΗΤΙΚΩΝ </a:t>
            </a:r>
            <a:r>
              <a:rPr lang="el-GR" dirty="0" smtClean="0"/>
              <a:t>ΚΥΡΩΣΕΩΝ – ΚΑΤΑΛΟΓΙΣΜΩΝ  </a:t>
            </a:r>
            <a:r>
              <a:rPr lang="el-GR" dirty="0"/>
              <a:t>ΕΤΟΥΣ </a:t>
            </a:r>
            <a:r>
              <a:rPr lang="el-GR" dirty="0" smtClean="0"/>
              <a:t>2019</a:t>
            </a:r>
            <a:endParaRPr lang="el-GR" dirty="0"/>
          </a:p>
        </c:rich>
      </c:tx>
      <c:layout>
        <c:manualLayout>
          <c:xMode val="edge"/>
          <c:yMode val="edge"/>
          <c:x val="0.15021474247049654"/>
          <c:y val="3.2697547683923849E-2"/>
        </c:manualLayout>
      </c:layout>
      <c:spPr>
        <a:noFill/>
        <a:ln w="25400">
          <a:noFill/>
        </a:ln>
      </c:spPr>
    </c:title>
    <c:view3D>
      <c:rotX val="44"/>
      <c:hPercent val="227"/>
      <c:depthPercent val="100"/>
      <c:rAngAx val="1"/>
    </c:view3D>
    <c:floor>
      <c:spPr>
        <a:solidFill>
          <a:srgbClr val="C0C0C0"/>
        </a:solidFill>
        <a:ln w="3175">
          <a:solidFill>
            <a:srgbClr val="000000"/>
          </a:solidFill>
          <a:prstDash val="solid"/>
        </a:ln>
      </c:spPr>
    </c:floor>
    <c:sideWall>
      <c:spPr>
        <a:ln w="12700">
          <a:solidFill>
            <a:srgbClr val="808080"/>
          </a:solidFill>
          <a:prstDash val="solid"/>
        </a:ln>
      </c:spPr>
    </c:sideWall>
    <c:backWall>
      <c:spPr>
        <a:ln w="12700">
          <a:solidFill>
            <a:srgbClr val="808080"/>
          </a:solidFill>
          <a:prstDash val="solid"/>
        </a:ln>
      </c:spPr>
    </c:backWall>
    <c:plotArea>
      <c:layout>
        <c:manualLayout>
          <c:layoutTarget val="inner"/>
          <c:xMode val="edge"/>
          <c:yMode val="edge"/>
          <c:x val="0.22317627746149279"/>
          <c:y val="0.15531355813814254"/>
          <c:w val="0.75679647934057714"/>
          <c:h val="0.74387019950373645"/>
        </c:manualLayout>
      </c:layout>
      <c:bar3DChart>
        <c:barDir val="bar"/>
        <c:grouping val="clustered"/>
        <c:ser>
          <c:idx val="1"/>
          <c:order val="1"/>
          <c:spPr>
            <a:solidFill>
              <a:srgbClr val="FFC000"/>
            </a:solidFill>
            <a:ln w="12700">
              <a:solidFill>
                <a:srgbClr val="000000"/>
              </a:solidFill>
              <a:prstDash val="solid"/>
            </a:ln>
          </c:spPr>
          <c:cat>
            <c:multiLvlStrRef>
              <c:f>Sheet3!$A$1:$A$3</c:f>
            </c:multiLvlStrRef>
          </c:cat>
          <c:val>
            <c:numRef>
              <c:f>Sheet3!$B$1:$B$3</c:f>
            </c:numRef>
          </c:val>
        </c:ser>
        <c:ser>
          <c:idx val="2"/>
          <c:order val="2"/>
          <c:spPr>
            <a:solidFill>
              <a:srgbClr val="FF9900"/>
            </a:solidFill>
            <a:ln w="12700">
              <a:solidFill>
                <a:srgbClr val="000000"/>
              </a:solidFill>
              <a:prstDash val="solid"/>
            </a:ln>
          </c:spPr>
          <c:cat>
            <c:multiLvlStrRef>
              <c:f>'[Book1.ΣΤΑΤΙΣΤΙΚΑ ΣΤΟΙΧΕΙΑ.GR.2018.xls]Sheet3'!$A$1:$A$3</c:f>
            </c:multiLvlStrRef>
          </c:cat>
          <c:val>
            <c:numRef>
              <c:f>'[Book1.ΣΤΑΤΙΣΤΙΚΑ ΣΤΟΙΧΕΙΑ.GR.2018.xls]Sheet3'!$B$1:$B$3</c:f>
            </c:numRef>
          </c:val>
        </c:ser>
        <c:ser>
          <c:idx val="3"/>
          <c:order val="3"/>
          <c:spPr>
            <a:solidFill>
              <a:srgbClr val="FF9900"/>
            </a:solidFill>
            <a:ln w="12700">
              <a:solidFill>
                <a:srgbClr val="000000"/>
              </a:solidFill>
              <a:prstDash val="solid"/>
            </a:ln>
          </c:spPr>
          <c:cat>
            <c:multiLvlStrRef>
              <c:f>'[Book1.ΣΤΑΤΙΣΤΙΚΑ ΣΤΟΙΧΕΙΑ.GR.2018.xls]Sheet3'!$A$1:$A$3</c:f>
            </c:multiLvlStrRef>
          </c:cat>
          <c:val>
            <c:numRef>
              <c:f>'[Book1.ΣΤΑΤΙΣΤΙΚΑ ΣΤΟΙΧΕΙΑ.GR.2018.xls]Sheet3'!$B$1:$B$3</c:f>
            </c:numRef>
          </c:val>
        </c:ser>
        <c:ser>
          <c:idx val="4"/>
          <c:order val="4"/>
          <c:spPr>
            <a:solidFill>
              <a:srgbClr val="FFC000"/>
            </a:solidFill>
            <a:ln w="12700">
              <a:solidFill>
                <a:srgbClr val="000000"/>
              </a:solidFill>
              <a:prstDash val="solid"/>
            </a:ln>
          </c:spPr>
          <c:cat>
            <c:multiLvlStrRef>
              <c:f>'[Book1.ΣΤΑΤΙΣΤΙΚΑ ΣΤΟΙΧΕΙΑ.GR.2018.xls]Sheet3'!$A$1:$A$3</c:f>
            </c:multiLvlStrRef>
          </c:cat>
          <c:val>
            <c:numRef>
              <c:f>'[Book1.ΣΤΑΤΙΣΤΙΚΑ ΣΤΟΙΧΕΙΑ.GR.2018.xls]Sheet3'!$B$1:$B$3</c:f>
            </c:numRef>
          </c:val>
        </c:ser>
        <c:ser>
          <c:idx val="0"/>
          <c:order val="0"/>
          <c:spPr>
            <a:solidFill>
              <a:srgbClr val="FF9900"/>
            </a:solidFill>
            <a:ln w="12700">
              <a:solidFill>
                <a:srgbClr val="000000"/>
              </a:solidFill>
              <a:prstDash val="solid"/>
            </a:ln>
          </c:spPr>
          <c:dLbls>
            <c:dLbl>
              <c:idx val="0"/>
              <c:layout>
                <c:manualLayout>
                  <c:x val="1.0819097319807519E-2"/>
                  <c:y val="-1.7370540421997628E-2"/>
                </c:manualLayout>
              </c:layout>
              <c:showVal val="1"/>
            </c:dLbl>
            <c:dLbl>
              <c:idx val="1"/>
              <c:layout>
                <c:manualLayout>
                  <c:x val="-0.11867463894754519"/>
                  <c:y val="-1.2722570620678098E-2"/>
                </c:manualLayout>
              </c:layout>
              <c:showVal val="1"/>
            </c:dLbl>
            <c:dLbl>
              <c:idx val="2"/>
              <c:layout>
                <c:manualLayout>
                  <c:x val="-0.23413309016218317"/>
                  <c:y val="-8.4983365529083723E-3"/>
                </c:manualLayout>
              </c:layout>
              <c:showVal val="1"/>
            </c:dLbl>
            <c:spPr>
              <a:noFill/>
              <a:ln w="25400">
                <a:noFill/>
              </a:ln>
            </c:spPr>
            <c:txPr>
              <a:bodyPr/>
              <a:lstStyle/>
              <a:p>
                <a:pPr>
                  <a:defRPr sz="1400" b="1" i="0" u="none" strike="noStrike" baseline="0">
                    <a:solidFill>
                      <a:srgbClr val="000000"/>
                    </a:solidFill>
                    <a:latin typeface="Times New Roman"/>
                    <a:ea typeface="Times New Roman"/>
                    <a:cs typeface="Times New Roman"/>
                  </a:defRPr>
                </a:pPr>
                <a:endParaRPr lang="el-GR"/>
              </a:p>
            </c:txPr>
            <c:showVal val="1"/>
          </c:dLbls>
          <c:cat>
            <c:strRef>
              <c:f>'[Book1.ΣΤΑΤΙΣΤΙΚΑ ΣΤΟΙΧΕΙΑ.GR.2018.xls]Sheet3'!$A$1:$A$3</c:f>
              <c:strCache>
                <c:ptCount val="3"/>
                <c:pt idx="0">
                  <c:v>Καταλογισμοί δαπανών</c:v>
                </c:pt>
                <c:pt idx="1">
                  <c:v>Δ.Σ.MARPOL 73/78</c:v>
                </c:pt>
                <c:pt idx="2">
                  <c:v>Π.Δ 55/98 - N.4037/2012</c:v>
                </c:pt>
              </c:strCache>
            </c:strRef>
          </c:cat>
          <c:val>
            <c:numRef>
              <c:f>'[Book1.ΣΤΑΤΙΣΤΙΚΑ ΣΤΟΙΧΕΙΑ.GR.2018.xls]Sheet3'!$B$1:$B$3</c:f>
              <c:numCache>
                <c:formatCode>General</c:formatCode>
                <c:ptCount val="3"/>
                <c:pt idx="0">
                  <c:v>6</c:v>
                </c:pt>
                <c:pt idx="1">
                  <c:v>50</c:v>
                </c:pt>
                <c:pt idx="2">
                  <c:v>85</c:v>
                </c:pt>
              </c:numCache>
            </c:numRef>
          </c:val>
        </c:ser>
        <c:shape val="cylinder"/>
        <c:axId val="68166400"/>
        <c:axId val="68167936"/>
        <c:axId val="0"/>
      </c:bar3DChart>
      <c:catAx>
        <c:axId val="68166400"/>
        <c:scaling>
          <c:orientation val="minMax"/>
        </c:scaling>
        <c:axPos val="l"/>
        <c:numFmt formatCode="General" sourceLinked="1"/>
        <c:tickLblPos val="low"/>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l-GR"/>
          </a:p>
        </c:txPr>
        <c:crossAx val="68167936"/>
        <c:crosses val="autoZero"/>
        <c:auto val="1"/>
        <c:lblAlgn val="ctr"/>
        <c:lblOffset val="100"/>
        <c:tickLblSkip val="1"/>
        <c:tickMarkSkip val="1"/>
      </c:catAx>
      <c:valAx>
        <c:axId val="68167936"/>
        <c:scaling>
          <c:orientation val="minMax"/>
        </c:scaling>
        <c:axPos val="b"/>
        <c:majorGridlines>
          <c:spPr>
            <a:ln w="3175">
              <a:solidFill>
                <a:srgbClr val="000000"/>
              </a:solidFill>
              <a:prstDash val="solid"/>
            </a:ln>
          </c:spPr>
        </c:majorGridlines>
        <c:numFmt formatCode="General" sourceLinked="1"/>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l-GR"/>
          </a:p>
        </c:txPr>
        <c:crossAx val="68166400"/>
        <c:crosses val="autoZero"/>
        <c:crossBetween val="between"/>
      </c:valAx>
      <c:spPr>
        <a:noFill/>
        <a:ln w="25400">
          <a:noFill/>
        </a:ln>
      </c:spPr>
    </c:plotArea>
    <c:plotVisOnly val="1"/>
    <c:dispBlanksAs val="gap"/>
  </c:chart>
  <c:spPr>
    <a:ln w="3175">
      <a:solidFill>
        <a:srgbClr val="000000"/>
      </a:solidFill>
      <a:prstDash val="solid"/>
    </a:ln>
  </c:spPr>
  <c:txPr>
    <a:bodyPr/>
    <a:lstStyle/>
    <a:p>
      <a:pPr>
        <a:defRPr sz="1000" b="0" i="0" u="none" strike="noStrike" baseline="0">
          <a:solidFill>
            <a:srgbClr val="000000"/>
          </a:solidFill>
          <a:latin typeface="Arial"/>
          <a:ea typeface="Arial"/>
          <a:cs typeface="Arial"/>
        </a:defRPr>
      </a:pPr>
      <a:endParaRPr lang="el-GR"/>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l-GR"/>
  <c:chart>
    <c:title>
      <c:tx>
        <c:rich>
          <a:bodyPr/>
          <a:lstStyle/>
          <a:p>
            <a:pPr>
              <a:defRPr sz="1200" b="1" i="0" u="none" strike="noStrike" baseline="0">
                <a:solidFill>
                  <a:srgbClr val="000000"/>
                </a:solidFill>
                <a:latin typeface="Times New Roman"/>
                <a:ea typeface="Times New Roman"/>
                <a:cs typeface="Times New Roman"/>
              </a:defRPr>
            </a:pPr>
            <a:r>
              <a:rPr lang="el-GR" dirty="0"/>
              <a:t>ΥΨΟΣ </a:t>
            </a:r>
            <a:r>
              <a:rPr lang="el-GR" dirty="0" smtClean="0"/>
              <a:t>ΠΡΟΣΤΙΜΩΝ</a:t>
            </a:r>
            <a:r>
              <a:rPr lang="el-GR" baseline="0" dirty="0" smtClean="0"/>
              <a:t> - ΚΑΤΑΛΟΓΙΣΜΩΝ</a:t>
            </a:r>
            <a:r>
              <a:rPr lang="el-GR" dirty="0" smtClean="0"/>
              <a:t> </a:t>
            </a:r>
            <a:r>
              <a:rPr lang="el-GR" dirty="0"/>
              <a:t>ΕΤΟΥΣ </a:t>
            </a:r>
            <a:r>
              <a:rPr lang="el-GR" dirty="0" smtClean="0"/>
              <a:t>2019</a:t>
            </a:r>
            <a:endParaRPr lang="el-GR" dirty="0"/>
          </a:p>
        </c:rich>
      </c:tx>
      <c:layout>
        <c:manualLayout>
          <c:xMode val="edge"/>
          <c:yMode val="edge"/>
          <c:x val="0.23032934187947568"/>
          <c:y val="3.3898305084745811E-2"/>
        </c:manualLayout>
      </c:layout>
      <c:spPr>
        <a:noFill/>
        <a:ln w="25400">
          <a:noFill/>
        </a:ln>
      </c:spPr>
    </c:title>
    <c:view3D>
      <c:rotX val="44"/>
      <c:hPercent val="238"/>
      <c:rotY val="31"/>
      <c:depthPercent val="100"/>
      <c:rAngAx val="1"/>
    </c:view3D>
    <c:floor>
      <c:spPr>
        <a:solidFill>
          <a:srgbClr val="C0C0C0"/>
        </a:solidFill>
        <a:ln w="3175">
          <a:solidFill>
            <a:srgbClr val="000000"/>
          </a:solidFill>
          <a:prstDash val="solid"/>
        </a:ln>
      </c:spPr>
    </c:floor>
    <c:sideWall>
      <c:spPr>
        <a:ln w="12700">
          <a:solidFill>
            <a:srgbClr val="808080"/>
          </a:solidFill>
          <a:prstDash val="solid"/>
        </a:ln>
      </c:spPr>
    </c:sideWall>
    <c:backWall>
      <c:spPr>
        <a:ln w="12700">
          <a:solidFill>
            <a:srgbClr val="808080"/>
          </a:solidFill>
          <a:prstDash val="solid"/>
        </a:ln>
      </c:spPr>
    </c:backWall>
    <c:plotArea>
      <c:layout>
        <c:manualLayout>
          <c:layoutTarget val="inner"/>
          <c:xMode val="edge"/>
          <c:yMode val="edge"/>
          <c:x val="0.27802477480014642"/>
          <c:y val="0.16478372406838968"/>
          <c:w val="0.75107401068771773"/>
          <c:h val="0.74011503606946438"/>
        </c:manualLayout>
      </c:layout>
      <c:bar3DChart>
        <c:barDir val="bar"/>
        <c:grouping val="clustered"/>
        <c:ser>
          <c:idx val="1"/>
          <c:order val="1"/>
          <c:spPr>
            <a:solidFill>
              <a:schemeClr val="bg1">
                <a:lumMod val="85000"/>
              </a:schemeClr>
            </a:solidFill>
            <a:ln w="12700">
              <a:solidFill>
                <a:srgbClr val="000000"/>
              </a:solidFill>
              <a:prstDash val="solid"/>
            </a:ln>
          </c:spPr>
          <c:cat>
            <c:multiLvlStrRef>
              <c:f>Sheet6!$A$1:$A$4</c:f>
            </c:multiLvlStrRef>
          </c:cat>
          <c:val>
            <c:numRef>
              <c:f>Sheet6!$B$1:$B$4</c:f>
            </c:numRef>
          </c:val>
        </c:ser>
        <c:ser>
          <c:idx val="2"/>
          <c:order val="2"/>
          <c:spPr>
            <a:solidFill>
              <a:srgbClr val="FFC000"/>
            </a:solidFill>
            <a:ln w="12700">
              <a:solidFill>
                <a:srgbClr val="000000"/>
              </a:solidFill>
              <a:prstDash val="solid"/>
            </a:ln>
          </c:spPr>
          <c:cat>
            <c:multiLvlStrRef>
              <c:f>'[GR. 2016.xls]Sheet6'!$A$1:$A$4</c:f>
            </c:multiLvlStrRef>
          </c:cat>
          <c:val>
            <c:numRef>
              <c:f>'[GR. 2016.xls]Sheet6'!$B$1:$B$4</c:f>
            </c:numRef>
          </c:val>
        </c:ser>
        <c:ser>
          <c:idx val="3"/>
          <c:order val="3"/>
          <c:spPr>
            <a:solidFill>
              <a:srgbClr val="FF9900"/>
            </a:solidFill>
            <a:ln w="12700">
              <a:solidFill>
                <a:srgbClr val="000000"/>
              </a:solidFill>
              <a:prstDash val="solid"/>
            </a:ln>
          </c:spPr>
          <c:cat>
            <c:multiLvlStrRef>
              <c:f>'[Book1.ΣΤΑΤΙΣΤΙΚΑ ΣΤΟΙΧΕΙΑ.GR.2018.xls]Sheet6'!$A$1:$A$4</c:f>
            </c:multiLvlStrRef>
          </c:cat>
          <c:val>
            <c:numRef>
              <c:f>'[Book1.ΣΤΑΤΙΣΤΙΚΑ ΣΤΟΙΧΕΙΑ.GR.2018.xls]Sheet6'!$B$1:$B$4</c:f>
            </c:numRef>
          </c:val>
        </c:ser>
        <c:ser>
          <c:idx val="0"/>
          <c:order val="0"/>
          <c:spPr>
            <a:solidFill>
              <a:srgbClr val="FF9900"/>
            </a:solidFill>
            <a:ln w="12700">
              <a:solidFill>
                <a:srgbClr val="000000"/>
              </a:solidFill>
              <a:prstDash val="solid"/>
            </a:ln>
          </c:spPr>
          <c:dLbls>
            <c:dLbl>
              <c:idx val="0"/>
              <c:layout>
                <c:manualLayout>
                  <c:x val="1.3849856750738798E-2"/>
                  <c:y val="-2.7952607618962892E-2"/>
                </c:manualLayout>
              </c:layout>
              <c:tx>
                <c:rich>
                  <a:bodyPr/>
                  <a:lstStyle/>
                  <a:p>
                    <a:r>
                      <a:rPr lang="en-US" dirty="0" smtClean="0"/>
                      <a:t>66.400 €</a:t>
                    </a:r>
                    <a:endParaRPr lang="en-US" dirty="0"/>
                  </a:p>
                </c:rich>
              </c:tx>
              <c:showVal val="1"/>
            </c:dLbl>
            <c:dLbl>
              <c:idx val="1"/>
              <c:layout>
                <c:manualLayout>
                  <c:x val="3.6583195340925793E-2"/>
                  <c:y val="-2.6236042528582235E-2"/>
                </c:manualLayout>
              </c:layout>
              <c:tx>
                <c:rich>
                  <a:bodyPr/>
                  <a:lstStyle/>
                  <a:p>
                    <a:r>
                      <a:rPr lang="en-US" dirty="0" smtClean="0"/>
                      <a:t>53.513,16 €</a:t>
                    </a:r>
                    <a:endParaRPr lang="en-US" dirty="0"/>
                  </a:p>
                </c:rich>
              </c:tx>
              <c:showVal val="1"/>
            </c:dLbl>
            <c:dLbl>
              <c:idx val="2"/>
              <c:layout>
                <c:manualLayout>
                  <c:x val="-0.21616240590722144"/>
                  <c:y val="-1.5102688435132064E-2"/>
                </c:manualLayout>
              </c:layout>
              <c:tx>
                <c:rich>
                  <a:bodyPr/>
                  <a:lstStyle/>
                  <a:p>
                    <a:r>
                      <a:rPr lang="en-US" dirty="0" smtClean="0"/>
                      <a:t>270.800,00 €</a:t>
                    </a:r>
                    <a:endParaRPr lang="en-US" dirty="0"/>
                  </a:p>
                </c:rich>
              </c:tx>
              <c:showVal val="1"/>
            </c:dLbl>
            <c:dLbl>
              <c:idx val="3"/>
              <c:layout>
                <c:manualLayout>
                  <c:x val="-0.21506809502889426"/>
                  <c:y val="-1.4327742930438776E-2"/>
                </c:manualLayout>
              </c:layout>
              <c:tx>
                <c:rich>
                  <a:bodyPr/>
                  <a:lstStyle/>
                  <a:p>
                    <a:r>
                      <a:rPr lang="en-US" dirty="0" smtClean="0"/>
                      <a:t>390.713,16 €</a:t>
                    </a:r>
                    <a:endParaRPr lang="en-US" dirty="0"/>
                  </a:p>
                </c:rich>
              </c:tx>
              <c:showVal val="1"/>
            </c:dLbl>
            <c:spPr>
              <a:noFill/>
              <a:ln w="25400">
                <a:noFill/>
              </a:ln>
            </c:spPr>
            <c:txPr>
              <a:bodyPr/>
              <a:lstStyle/>
              <a:p>
                <a:pPr>
                  <a:defRPr sz="1400" b="1" i="0" u="none" strike="noStrike" baseline="0">
                    <a:solidFill>
                      <a:srgbClr val="000000"/>
                    </a:solidFill>
                    <a:latin typeface="Times New Roman"/>
                    <a:ea typeface="Times New Roman"/>
                    <a:cs typeface="Times New Roman"/>
                  </a:defRPr>
                </a:pPr>
                <a:endParaRPr lang="el-GR"/>
              </a:p>
            </c:txPr>
            <c:showVal val="1"/>
          </c:dLbls>
          <c:cat>
            <c:strRef>
              <c:f>'[Book1.ΣΤΑΤΙΣΤΙΚΑ ΣΤΟΙΧΕΙΑ.GR.2018.xls]Sheet6'!$A$1:$A$4</c:f>
              <c:strCache>
                <c:ptCount val="4"/>
                <c:pt idx="0">
                  <c:v>MARPOL 73/78</c:v>
                </c:pt>
                <c:pt idx="1">
                  <c:v>Καταλογισμοί δαπανών</c:v>
                </c:pt>
                <c:pt idx="2">
                  <c:v>Π.Δ 55/98</c:v>
                </c:pt>
                <c:pt idx="3">
                  <c:v>Συνολικό ποσό </c:v>
                </c:pt>
              </c:strCache>
            </c:strRef>
          </c:cat>
          <c:val>
            <c:numRef>
              <c:f>'[Book1.ΣΤΑΤΙΣΤΙΚΑ ΣΤΟΙΧΕΙΑ.GR.2018.xls]Sheet6'!$B$1:$B$4</c:f>
              <c:numCache>
                <c:formatCode>#,##0.00</c:formatCode>
                <c:ptCount val="4"/>
                <c:pt idx="0" formatCode="#,##0">
                  <c:v>66400</c:v>
                </c:pt>
                <c:pt idx="1">
                  <c:v>53513.16</c:v>
                </c:pt>
                <c:pt idx="2">
                  <c:v>270800</c:v>
                </c:pt>
                <c:pt idx="3">
                  <c:v>390713.16</c:v>
                </c:pt>
              </c:numCache>
            </c:numRef>
          </c:val>
        </c:ser>
        <c:dLbls>
          <c:showVal val="1"/>
        </c:dLbls>
        <c:shape val="cylinder"/>
        <c:axId val="68307968"/>
        <c:axId val="68317952"/>
        <c:axId val="0"/>
      </c:bar3DChart>
      <c:catAx>
        <c:axId val="68307968"/>
        <c:scaling>
          <c:orientation val="minMax"/>
        </c:scaling>
        <c:axPos val="l"/>
        <c:numFmt formatCode="General" sourceLinked="1"/>
        <c:tickLblPos val="low"/>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l-GR"/>
          </a:p>
        </c:txPr>
        <c:crossAx val="68317952"/>
        <c:crosses val="autoZero"/>
        <c:auto val="1"/>
        <c:lblAlgn val="ctr"/>
        <c:lblOffset val="100"/>
        <c:tickLblSkip val="1"/>
        <c:tickMarkSkip val="1"/>
      </c:catAx>
      <c:valAx>
        <c:axId val="68317952"/>
        <c:scaling>
          <c:orientation val="minMax"/>
        </c:scaling>
        <c:axPos val="b"/>
        <c:majorGridlines>
          <c:spPr>
            <a:ln w="3175">
              <a:solidFill>
                <a:srgbClr val="000000"/>
              </a:solidFill>
              <a:prstDash val="solid"/>
            </a:ln>
          </c:spPr>
        </c:majorGridlines>
        <c:numFmt formatCode="#,##0" sourceLinked="1"/>
        <c:tickLblPos val="nextTo"/>
        <c:spPr>
          <a:ln w="3175">
            <a:solidFill>
              <a:srgbClr val="000000"/>
            </a:solidFill>
            <a:prstDash val="solid"/>
          </a:ln>
        </c:spPr>
        <c:txPr>
          <a:bodyPr rot="0" vert="horz"/>
          <a:lstStyle/>
          <a:p>
            <a:pPr>
              <a:defRPr sz="800" b="0" i="0" u="none" strike="noStrike" baseline="0">
                <a:solidFill>
                  <a:srgbClr val="000000"/>
                </a:solidFill>
                <a:latin typeface="Times New Roman"/>
                <a:ea typeface="Times New Roman"/>
                <a:cs typeface="Times New Roman"/>
              </a:defRPr>
            </a:pPr>
            <a:endParaRPr lang="el-GR"/>
          </a:p>
        </c:txPr>
        <c:crossAx val="68307968"/>
        <c:crosses val="autoZero"/>
        <c:crossBetween val="between"/>
      </c:valAx>
      <c:spPr>
        <a:noFill/>
        <a:ln w="25400">
          <a:noFill/>
        </a:ln>
      </c:spPr>
    </c:plotArea>
    <c:plotVisOnly val="1"/>
    <c:dispBlanksAs val="gap"/>
  </c:chart>
  <c:spPr>
    <a:ln w="3175">
      <a:solidFill>
        <a:srgbClr val="000000"/>
      </a:solidFill>
      <a:prstDash val="solid"/>
    </a:ln>
  </c:spPr>
  <c:txPr>
    <a:bodyPr/>
    <a:lstStyle/>
    <a:p>
      <a:pPr>
        <a:defRPr sz="1000" b="0" i="0" u="none" strike="noStrike" baseline="0">
          <a:solidFill>
            <a:srgbClr val="000000"/>
          </a:solidFill>
          <a:latin typeface="Arial"/>
          <a:ea typeface="Arial"/>
          <a:cs typeface="Arial"/>
        </a:defRPr>
      </a:pPr>
      <a:endParaRPr lang="el-GR"/>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F832D75-36BC-4793-A2EB-73393CB8F9AB}" type="doc">
      <dgm:prSet loTypeId="urn:microsoft.com/office/officeart/2005/8/layout/orgChart1" loCatId="hierarchy" qsTypeId="urn:microsoft.com/office/officeart/2005/8/quickstyle/simple2" qsCatId="simple" csTypeId="urn:microsoft.com/office/officeart/2005/8/colors/accent1_2" csCatId="accent1" phldr="1"/>
      <dgm:spPr/>
    </dgm:pt>
    <dgm:pt modelId="{4470E30C-76D9-4B25-A2DB-65E3D518B605}">
      <dgm:prSet/>
      <dgm:spPr>
        <a:solidFill>
          <a:schemeClr val="bg2"/>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sng" strike="noStrike" cap="none" normalizeH="0" baseline="0" dirty="0" smtClean="0">
              <a:ln/>
              <a:solidFill>
                <a:schemeClr val="tx1"/>
              </a:solidFill>
              <a:effectLst/>
              <a:latin typeface="Arial" pitchFamily="34" charset="0"/>
              <a:ea typeface="Times New Roman" pitchFamily="18" charset="0"/>
            </a:rPr>
            <a:t>ΑΠΟΦΑΣΕΙΣ</a:t>
          </a:r>
          <a:endParaRPr kumimoji="0" lang="el-GR" b="1" i="0" u="none" strike="noStrike"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solidFill>
                <a:schemeClr val="tx1"/>
              </a:solidFill>
              <a:effectLst/>
              <a:latin typeface="Arial" pitchFamily="34" charset="0"/>
            </a:rPr>
            <a:t>141</a:t>
          </a:r>
          <a:endParaRPr kumimoji="0" lang="en-US" b="0" i="0" u="none" strike="noStrike" cap="none" normalizeH="0" baseline="0" dirty="0" smtClean="0">
            <a:ln/>
            <a:solidFill>
              <a:schemeClr val="tx1"/>
            </a:solidFill>
            <a:effectLst/>
            <a:latin typeface="Arial" pitchFamily="34" charset="0"/>
          </a:endParaRPr>
        </a:p>
      </dgm:t>
    </dgm:pt>
    <dgm:pt modelId="{37ED2F4B-336D-4987-8420-045FA3CC26C4}" type="parTrans" cxnId="{E7CA8C36-7F4E-4CBA-A437-B58FF3A4EDC0}">
      <dgm:prSet/>
      <dgm:spPr/>
      <dgm:t>
        <a:bodyPr/>
        <a:lstStyle/>
        <a:p>
          <a:pPr algn="ctr"/>
          <a:endParaRPr lang="el-GR"/>
        </a:p>
      </dgm:t>
    </dgm:pt>
    <dgm:pt modelId="{7F8E418F-5F27-4862-8C85-8F4A48469ED0}" type="sibTrans" cxnId="{E7CA8C36-7F4E-4CBA-A437-B58FF3A4EDC0}">
      <dgm:prSet/>
      <dgm:spPr/>
      <dgm:t>
        <a:bodyPr/>
        <a:lstStyle/>
        <a:p>
          <a:pPr algn="ctr"/>
          <a:endParaRPr lang="el-GR"/>
        </a:p>
      </dgm:t>
    </dgm:pt>
    <dgm:pt modelId="{76C5A8D6-4DB2-402C-9C80-8AD407C2202F}">
      <dgm:prSet/>
      <dgm:spPr>
        <a:solidFill>
          <a:schemeClr val="bg2"/>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solidFill>
                <a:schemeClr val="tx1"/>
              </a:solidFill>
              <a:effectLst/>
              <a:latin typeface="Arial" pitchFamily="34" charset="0"/>
              <a:ea typeface="Times New Roman" pitchFamily="18" charset="0"/>
            </a:rPr>
            <a:t>ΓΙΑ ΠΑΡΑΒΑΣΕΙΣ Δ.Σ. </a:t>
          </a:r>
          <a:r>
            <a:rPr kumimoji="0" lang="en-US" b="1" i="0" u="none" strike="noStrike" cap="none" normalizeH="0" baseline="0" dirty="0" smtClean="0">
              <a:ln/>
              <a:solidFill>
                <a:schemeClr val="tx1"/>
              </a:solidFill>
              <a:effectLst/>
              <a:latin typeface="Arial" pitchFamily="34" charset="0"/>
              <a:ea typeface="Times New Roman" pitchFamily="18" charset="0"/>
            </a:rPr>
            <a:t>MARPOL</a:t>
          </a:r>
          <a:endParaRPr kumimoji="0" lang="en-US" b="1" i="0" u="none" strike="noStrike"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solidFill>
                <a:schemeClr val="tx1"/>
              </a:solidFill>
              <a:effectLst/>
              <a:latin typeface="Arial" pitchFamily="34" charset="0"/>
            </a:rPr>
            <a:t>50</a:t>
          </a:r>
        </a:p>
      </dgm:t>
    </dgm:pt>
    <dgm:pt modelId="{77292A1A-5C7D-4A46-BF77-B5F6962476A4}" type="parTrans" cxnId="{98F238AA-3177-4321-A509-4C99DD7BD10E}">
      <dgm:prSet/>
      <dgm:spPr>
        <a:solidFill>
          <a:schemeClr val="accent6">
            <a:lumMod val="40000"/>
            <a:lumOff val="60000"/>
          </a:schemeClr>
        </a:solidFill>
      </dgm:spPr>
      <dgm:t>
        <a:bodyPr/>
        <a:lstStyle/>
        <a:p>
          <a:pPr algn="ctr"/>
          <a:endParaRPr lang="el-GR"/>
        </a:p>
      </dgm:t>
    </dgm:pt>
    <dgm:pt modelId="{D6C2087F-02AE-48FA-941F-3419EF842A88}" type="sibTrans" cxnId="{98F238AA-3177-4321-A509-4C99DD7BD10E}">
      <dgm:prSet/>
      <dgm:spPr/>
      <dgm:t>
        <a:bodyPr/>
        <a:lstStyle/>
        <a:p>
          <a:pPr algn="ctr"/>
          <a:endParaRPr lang="el-GR"/>
        </a:p>
      </dgm:t>
    </dgm:pt>
    <dgm:pt modelId="{CB537A7F-627C-4AD1-B241-9C03DAB6A44B}">
      <dgm:prSet/>
      <dgm:spPr>
        <a:solidFill>
          <a:schemeClr val="bg2"/>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solidFill>
                <a:schemeClr val="tx1"/>
              </a:solidFill>
              <a:effectLst/>
              <a:latin typeface="Arial" pitchFamily="34" charset="0"/>
              <a:ea typeface="Times New Roman" pitchFamily="18" charset="0"/>
            </a:rPr>
            <a:t>ΣΥΝΟΛΙΚΟ ΠΟΣΟ ΓΙΑ ΠΑΡΑΒΑΣΕΙΣ Δ.Σ. </a:t>
          </a:r>
          <a:r>
            <a:rPr kumimoji="0" lang="en-US" b="1" i="0" u="none" strike="noStrike" cap="none" normalizeH="0" baseline="0" dirty="0" smtClean="0">
              <a:ln/>
              <a:solidFill>
                <a:schemeClr val="tx1"/>
              </a:solidFill>
              <a:effectLst/>
              <a:latin typeface="Arial" pitchFamily="34" charset="0"/>
              <a:ea typeface="Times New Roman" pitchFamily="18" charset="0"/>
            </a:rPr>
            <a:t>MARPOL</a:t>
          </a:r>
          <a:endParaRPr kumimoji="0" lang="en-US" b="1" i="0" u="none" strike="noStrike"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solidFill>
                <a:schemeClr val="tx1"/>
              </a:solidFill>
              <a:effectLst/>
              <a:latin typeface="Arial" pitchFamily="34" charset="0"/>
              <a:ea typeface="Times New Roman" pitchFamily="18" charset="0"/>
            </a:rPr>
            <a:t>66.400</a:t>
          </a:r>
          <a:r>
            <a:rPr kumimoji="0" lang="en-US" b="0" i="0" u="none" strike="noStrike" cap="none" normalizeH="0" baseline="0" dirty="0" smtClean="0">
              <a:ln/>
              <a:solidFill>
                <a:schemeClr val="tx1"/>
              </a:solidFill>
              <a:effectLst/>
              <a:latin typeface="Arial" pitchFamily="34" charset="0"/>
              <a:ea typeface="Times New Roman" pitchFamily="18" charset="0"/>
            </a:rPr>
            <a:t>,00 €</a:t>
          </a:r>
          <a:endParaRPr kumimoji="0" lang="en-US" b="0" i="0" u="none" strike="noStrike" cap="none" normalizeH="0" baseline="0" dirty="0" smtClean="0">
            <a:ln/>
            <a:solidFill>
              <a:schemeClr val="tx1"/>
            </a:solidFill>
            <a:effectLst/>
            <a:latin typeface="Arial" pitchFamily="34" charset="0"/>
          </a:endParaRPr>
        </a:p>
      </dgm:t>
    </dgm:pt>
    <dgm:pt modelId="{88F147E9-BD81-4D37-9D82-9A745C5B072D}" type="parTrans" cxnId="{DDB5FFE6-C1E0-4FD5-B94B-B9527D506208}">
      <dgm:prSet/>
      <dgm:spPr/>
      <dgm:t>
        <a:bodyPr/>
        <a:lstStyle/>
        <a:p>
          <a:pPr algn="ctr"/>
          <a:endParaRPr lang="el-GR"/>
        </a:p>
      </dgm:t>
    </dgm:pt>
    <dgm:pt modelId="{9AA85CA2-2358-4E28-8624-243F7EC65E07}" type="sibTrans" cxnId="{DDB5FFE6-C1E0-4FD5-B94B-B9527D506208}">
      <dgm:prSet/>
      <dgm:spPr/>
      <dgm:t>
        <a:bodyPr/>
        <a:lstStyle/>
        <a:p>
          <a:pPr algn="ctr"/>
          <a:endParaRPr lang="el-GR"/>
        </a:p>
      </dgm:t>
    </dgm:pt>
    <dgm:pt modelId="{63CD9588-E9D8-465F-A417-4ED771D39A6E}">
      <dgm:prSet/>
      <dgm:spPr>
        <a:solidFill>
          <a:schemeClr val="bg2"/>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solidFill>
                <a:schemeClr val="tx1"/>
              </a:solidFill>
              <a:effectLst/>
              <a:latin typeface="Arial" pitchFamily="34" charset="0"/>
              <a:ea typeface="Times New Roman" pitchFamily="18" charset="0"/>
            </a:rPr>
            <a:t>ΓΙΑ ΠΑΡΑΒΑΣΕΙΣ Π.Δ. 55/98 –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solidFill>
                <a:schemeClr val="tx1"/>
              </a:solidFill>
              <a:effectLst/>
              <a:latin typeface="Arial" pitchFamily="34" charset="0"/>
              <a:ea typeface="Times New Roman" pitchFamily="18" charset="0"/>
            </a:rPr>
            <a:t>Ν. 4037/2012</a:t>
          </a:r>
          <a:endParaRPr kumimoji="0" lang="el-GR" b="1" i="0" u="none" strike="noStrike"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solidFill>
                <a:schemeClr val="tx1"/>
              </a:solidFill>
              <a:effectLst/>
              <a:latin typeface="Arial" pitchFamily="34" charset="0"/>
            </a:rPr>
            <a:t>85</a:t>
          </a:r>
        </a:p>
      </dgm:t>
    </dgm:pt>
    <dgm:pt modelId="{CAD7FAAC-20F0-4FB5-AA65-4FFBF80AEE2D}" type="parTrans" cxnId="{297F008F-933B-4729-B618-C1277C582DF3}">
      <dgm:prSet/>
      <dgm:spPr/>
      <dgm:t>
        <a:bodyPr/>
        <a:lstStyle/>
        <a:p>
          <a:pPr algn="ctr"/>
          <a:endParaRPr lang="el-GR"/>
        </a:p>
      </dgm:t>
    </dgm:pt>
    <dgm:pt modelId="{76415EB9-7965-47B8-909F-4A5A30C054EA}" type="sibTrans" cxnId="{297F008F-933B-4729-B618-C1277C582DF3}">
      <dgm:prSet/>
      <dgm:spPr/>
      <dgm:t>
        <a:bodyPr/>
        <a:lstStyle/>
        <a:p>
          <a:pPr algn="ctr"/>
          <a:endParaRPr lang="el-GR"/>
        </a:p>
      </dgm:t>
    </dgm:pt>
    <dgm:pt modelId="{1A057079-FDEB-44D4-A42B-9A47B580FB02}">
      <dgm:prSet/>
      <dgm:spPr>
        <a:solidFill>
          <a:schemeClr val="bg2"/>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solidFill>
                <a:schemeClr val="tx1"/>
              </a:solidFill>
              <a:effectLst/>
              <a:latin typeface="Arial" pitchFamily="34" charset="0"/>
              <a:ea typeface="Times New Roman" pitchFamily="18" charset="0"/>
            </a:rPr>
            <a:t>ΣΥΝΟΛΙΚΟ ΠΟΣΟ ΓΙΑ ΠΑΡΑΒΑΣΕΙΣ Π.Δ. 55/98 – Ν. 4037/2012</a:t>
          </a:r>
          <a:endParaRPr kumimoji="0" lang="el-GR" b="1" i="0" u="none" strike="noStrike"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solidFill>
                <a:schemeClr val="tx1"/>
              </a:solidFill>
              <a:effectLst/>
              <a:latin typeface="Arial" pitchFamily="34" charset="0"/>
              <a:ea typeface="Times New Roman" pitchFamily="18" charset="0"/>
            </a:rPr>
            <a:t>270.800</a:t>
          </a:r>
          <a:r>
            <a:rPr kumimoji="0" lang="en-US" b="0" i="0" u="none" strike="noStrike" cap="none" normalizeH="0" baseline="0" dirty="0" smtClean="0">
              <a:ln/>
              <a:solidFill>
                <a:schemeClr val="tx1"/>
              </a:solidFill>
              <a:effectLst/>
              <a:latin typeface="Arial" pitchFamily="34" charset="0"/>
              <a:ea typeface="Times New Roman" pitchFamily="18" charset="0"/>
            </a:rPr>
            <a:t>,00</a:t>
          </a:r>
          <a:r>
            <a:rPr kumimoji="0" lang="el-GR" b="0" i="0" u="none" strike="noStrike" cap="none" normalizeH="0" baseline="0" dirty="0" smtClean="0">
              <a:ln/>
              <a:solidFill>
                <a:schemeClr val="tx1"/>
              </a:solidFill>
              <a:effectLst/>
              <a:latin typeface="Arial" pitchFamily="34" charset="0"/>
              <a:ea typeface="Times New Roman" pitchFamily="18" charset="0"/>
            </a:rPr>
            <a:t> €</a:t>
          </a:r>
          <a:endParaRPr kumimoji="0" lang="el-GR" b="0" i="0" u="none" strike="noStrike" cap="none" normalizeH="0" baseline="0" dirty="0" smtClean="0">
            <a:ln/>
            <a:solidFill>
              <a:schemeClr val="tx1"/>
            </a:solidFill>
            <a:effectLst/>
            <a:latin typeface="Arial" pitchFamily="34" charset="0"/>
          </a:endParaRPr>
        </a:p>
      </dgm:t>
    </dgm:pt>
    <dgm:pt modelId="{E71B4037-1D0C-4182-8118-259A54A21C77}" type="parTrans" cxnId="{BC607942-BE0B-4155-8884-21F7E9FB8CC3}">
      <dgm:prSet/>
      <dgm:spPr/>
      <dgm:t>
        <a:bodyPr/>
        <a:lstStyle/>
        <a:p>
          <a:pPr algn="ctr"/>
          <a:endParaRPr lang="el-GR"/>
        </a:p>
      </dgm:t>
    </dgm:pt>
    <dgm:pt modelId="{45C86165-F34B-4450-B4CB-09E26A61AD13}" type="sibTrans" cxnId="{BC607942-BE0B-4155-8884-21F7E9FB8CC3}">
      <dgm:prSet/>
      <dgm:spPr/>
      <dgm:t>
        <a:bodyPr/>
        <a:lstStyle/>
        <a:p>
          <a:pPr algn="ctr"/>
          <a:endParaRPr lang="el-GR"/>
        </a:p>
      </dgm:t>
    </dgm:pt>
    <dgm:pt modelId="{DEF8EE3F-1DEA-4E47-80FC-F8A0471EC625}">
      <dgm:prSet/>
      <dgm:spPr>
        <a:solidFill>
          <a:schemeClr val="bg2"/>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solidFill>
                <a:schemeClr val="tx1"/>
              </a:solidFill>
              <a:effectLst/>
              <a:latin typeface="Arial" pitchFamily="34" charset="0"/>
              <a:ea typeface="Times New Roman" pitchFamily="18" charset="0"/>
            </a:rPr>
            <a:t>ΓΙΑ ΚΑΤΑΛΟΓΙΣΜΟΥΣ ΔΑΠΑΝΩΝ</a:t>
          </a:r>
          <a:endParaRPr kumimoji="0" lang="el-GR" b="1" i="0" u="none" strike="noStrike"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solidFill>
                <a:schemeClr val="tx1"/>
              </a:solidFill>
              <a:effectLst/>
              <a:latin typeface="Arial" pitchFamily="34" charset="0"/>
            </a:rPr>
            <a:t>06</a:t>
          </a:r>
        </a:p>
      </dgm:t>
    </dgm:pt>
    <dgm:pt modelId="{A4B9C8CB-B28E-4660-9680-5CC7C7151416}" type="parTrans" cxnId="{BE4A3822-C202-4DEA-8808-411AC4E3CB68}">
      <dgm:prSet/>
      <dgm:spPr/>
      <dgm:t>
        <a:bodyPr/>
        <a:lstStyle/>
        <a:p>
          <a:pPr algn="ctr"/>
          <a:endParaRPr lang="el-GR"/>
        </a:p>
      </dgm:t>
    </dgm:pt>
    <dgm:pt modelId="{B78D8D85-B15D-44CB-B6E9-230786E718DA}" type="sibTrans" cxnId="{BE4A3822-C202-4DEA-8808-411AC4E3CB68}">
      <dgm:prSet/>
      <dgm:spPr/>
      <dgm:t>
        <a:bodyPr/>
        <a:lstStyle/>
        <a:p>
          <a:pPr algn="ctr"/>
          <a:endParaRPr lang="el-GR"/>
        </a:p>
      </dgm:t>
    </dgm:pt>
    <dgm:pt modelId="{A82197EE-8CB1-4FD1-8E09-0BEB1A4A05CD}">
      <dgm:prSet/>
      <dgm:spPr>
        <a:solidFill>
          <a:schemeClr val="bg2"/>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solidFill>
                <a:schemeClr val="tx1"/>
              </a:solidFill>
              <a:effectLst/>
              <a:latin typeface="Arial" pitchFamily="34" charset="0"/>
              <a:ea typeface="Times New Roman" pitchFamily="18" charset="0"/>
            </a:rPr>
            <a:t>ΣΥΝΟΛΙΚΟ ΠΟΣΟ ΓΙΑ ΚΑΤΑΛΟΓΙΣΜΟΥΣ ΔΑΠΑΝΩΝ</a:t>
          </a:r>
          <a:endParaRPr kumimoji="0" lang="el-GR" b="1" i="0" u="none" strike="noStrike"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solidFill>
                <a:schemeClr val="tx1"/>
              </a:solidFill>
              <a:effectLst/>
              <a:latin typeface="Arial" pitchFamily="34" charset="0"/>
              <a:ea typeface="Times New Roman" pitchFamily="18" charset="0"/>
            </a:rPr>
            <a:t>53.513,16 €</a:t>
          </a:r>
          <a:endParaRPr kumimoji="0" lang="el-GR" b="0" i="0" u="none" strike="noStrike" cap="none" normalizeH="0" baseline="0" dirty="0" smtClean="0">
            <a:ln/>
            <a:solidFill>
              <a:schemeClr val="tx1"/>
            </a:solidFill>
            <a:effectLst/>
            <a:latin typeface="Arial" pitchFamily="34" charset="0"/>
          </a:endParaRPr>
        </a:p>
      </dgm:t>
    </dgm:pt>
    <dgm:pt modelId="{D69D4D25-9686-4C61-9AA7-08BC88F36078}" type="parTrans" cxnId="{9529386A-096E-498F-A2A6-F948DE2BEE66}">
      <dgm:prSet/>
      <dgm:spPr/>
      <dgm:t>
        <a:bodyPr/>
        <a:lstStyle/>
        <a:p>
          <a:pPr algn="ctr"/>
          <a:endParaRPr lang="el-GR"/>
        </a:p>
      </dgm:t>
    </dgm:pt>
    <dgm:pt modelId="{73685936-476E-4967-9B30-FA8639C6C45E}" type="sibTrans" cxnId="{9529386A-096E-498F-A2A6-F948DE2BEE66}">
      <dgm:prSet/>
      <dgm:spPr/>
      <dgm:t>
        <a:bodyPr/>
        <a:lstStyle/>
        <a:p>
          <a:pPr algn="ctr"/>
          <a:endParaRPr lang="el-GR"/>
        </a:p>
      </dgm:t>
    </dgm:pt>
    <dgm:pt modelId="{1B08BD59-802A-4091-864A-F0237DFEA627}" type="pres">
      <dgm:prSet presAssocID="{DF832D75-36BC-4793-A2EB-73393CB8F9AB}" presName="hierChild1" presStyleCnt="0">
        <dgm:presLayoutVars>
          <dgm:orgChart val="1"/>
          <dgm:chPref val="1"/>
          <dgm:dir/>
          <dgm:animOne val="branch"/>
          <dgm:animLvl val="lvl"/>
          <dgm:resizeHandles/>
        </dgm:presLayoutVars>
      </dgm:prSet>
      <dgm:spPr/>
    </dgm:pt>
    <dgm:pt modelId="{418C0E56-36D5-463F-B022-FF8386239804}" type="pres">
      <dgm:prSet presAssocID="{4470E30C-76D9-4B25-A2DB-65E3D518B605}" presName="hierRoot1" presStyleCnt="0">
        <dgm:presLayoutVars>
          <dgm:hierBranch/>
        </dgm:presLayoutVars>
      </dgm:prSet>
      <dgm:spPr/>
    </dgm:pt>
    <dgm:pt modelId="{5DE8FB4F-A683-4A9A-AC12-78836CD8F628}" type="pres">
      <dgm:prSet presAssocID="{4470E30C-76D9-4B25-A2DB-65E3D518B605}" presName="rootComposite1" presStyleCnt="0"/>
      <dgm:spPr/>
    </dgm:pt>
    <dgm:pt modelId="{D40C9688-BBA8-4762-9291-F5F84D40A5C9}" type="pres">
      <dgm:prSet presAssocID="{4470E30C-76D9-4B25-A2DB-65E3D518B605}" presName="rootText1" presStyleLbl="node0" presStyleIdx="0" presStyleCnt="1">
        <dgm:presLayoutVars>
          <dgm:chPref val="3"/>
        </dgm:presLayoutVars>
      </dgm:prSet>
      <dgm:spPr/>
      <dgm:t>
        <a:bodyPr/>
        <a:lstStyle/>
        <a:p>
          <a:endParaRPr lang="el-GR"/>
        </a:p>
      </dgm:t>
    </dgm:pt>
    <dgm:pt modelId="{D7F278C4-7090-41DA-BA31-07C4A3F4F6EB}" type="pres">
      <dgm:prSet presAssocID="{4470E30C-76D9-4B25-A2DB-65E3D518B605}" presName="rootConnector1" presStyleLbl="node1" presStyleIdx="0" presStyleCnt="0"/>
      <dgm:spPr/>
      <dgm:t>
        <a:bodyPr/>
        <a:lstStyle/>
        <a:p>
          <a:endParaRPr lang="el-GR"/>
        </a:p>
      </dgm:t>
    </dgm:pt>
    <dgm:pt modelId="{7E540D25-71C2-4D6B-9E8A-6D2C86D7F779}" type="pres">
      <dgm:prSet presAssocID="{4470E30C-76D9-4B25-A2DB-65E3D518B605}" presName="hierChild2" presStyleCnt="0"/>
      <dgm:spPr/>
    </dgm:pt>
    <dgm:pt modelId="{86641BFB-CC67-4A63-A83F-1C9127B53A9B}" type="pres">
      <dgm:prSet presAssocID="{77292A1A-5C7D-4A46-BF77-B5F6962476A4}" presName="Name35" presStyleLbl="parChTrans1D2" presStyleIdx="0" presStyleCnt="3"/>
      <dgm:spPr/>
      <dgm:t>
        <a:bodyPr/>
        <a:lstStyle/>
        <a:p>
          <a:endParaRPr lang="el-GR"/>
        </a:p>
      </dgm:t>
    </dgm:pt>
    <dgm:pt modelId="{8B36E995-CC04-4147-A675-1BDD37AC0ED1}" type="pres">
      <dgm:prSet presAssocID="{76C5A8D6-4DB2-402C-9C80-8AD407C2202F}" presName="hierRoot2" presStyleCnt="0">
        <dgm:presLayoutVars>
          <dgm:hierBranch/>
        </dgm:presLayoutVars>
      </dgm:prSet>
      <dgm:spPr/>
    </dgm:pt>
    <dgm:pt modelId="{11682C0A-F7C2-45FC-8F66-6F4FFE637883}" type="pres">
      <dgm:prSet presAssocID="{76C5A8D6-4DB2-402C-9C80-8AD407C2202F}" presName="rootComposite" presStyleCnt="0"/>
      <dgm:spPr/>
    </dgm:pt>
    <dgm:pt modelId="{963D4AAA-F9AF-4226-BB5D-80F37E4291C9}" type="pres">
      <dgm:prSet presAssocID="{76C5A8D6-4DB2-402C-9C80-8AD407C2202F}" presName="rootText" presStyleLbl="node2" presStyleIdx="0" presStyleCnt="3">
        <dgm:presLayoutVars>
          <dgm:chPref val="3"/>
        </dgm:presLayoutVars>
      </dgm:prSet>
      <dgm:spPr/>
      <dgm:t>
        <a:bodyPr/>
        <a:lstStyle/>
        <a:p>
          <a:endParaRPr lang="el-GR"/>
        </a:p>
      </dgm:t>
    </dgm:pt>
    <dgm:pt modelId="{45949927-B53E-4C4E-877F-66D01B30D2DD}" type="pres">
      <dgm:prSet presAssocID="{76C5A8D6-4DB2-402C-9C80-8AD407C2202F}" presName="rootConnector" presStyleLbl="node2" presStyleIdx="0" presStyleCnt="3"/>
      <dgm:spPr/>
      <dgm:t>
        <a:bodyPr/>
        <a:lstStyle/>
        <a:p>
          <a:endParaRPr lang="el-GR"/>
        </a:p>
      </dgm:t>
    </dgm:pt>
    <dgm:pt modelId="{C9EAF840-407F-4847-AAF3-41AC73B7C2BE}" type="pres">
      <dgm:prSet presAssocID="{76C5A8D6-4DB2-402C-9C80-8AD407C2202F}" presName="hierChild4" presStyleCnt="0"/>
      <dgm:spPr/>
    </dgm:pt>
    <dgm:pt modelId="{7CD7B375-1930-4915-ACC8-BD01D1F9FDBE}" type="pres">
      <dgm:prSet presAssocID="{88F147E9-BD81-4D37-9D82-9A745C5B072D}" presName="Name35" presStyleLbl="parChTrans1D3" presStyleIdx="0" presStyleCnt="3"/>
      <dgm:spPr/>
      <dgm:t>
        <a:bodyPr/>
        <a:lstStyle/>
        <a:p>
          <a:endParaRPr lang="el-GR"/>
        </a:p>
      </dgm:t>
    </dgm:pt>
    <dgm:pt modelId="{F9FC73C1-85E6-4F51-BD11-DA0CDF9F8BA3}" type="pres">
      <dgm:prSet presAssocID="{CB537A7F-627C-4AD1-B241-9C03DAB6A44B}" presName="hierRoot2" presStyleCnt="0">
        <dgm:presLayoutVars>
          <dgm:hierBranch val="r"/>
        </dgm:presLayoutVars>
      </dgm:prSet>
      <dgm:spPr/>
    </dgm:pt>
    <dgm:pt modelId="{14B48ADC-222D-42D6-9A1B-4A5F5C65DE74}" type="pres">
      <dgm:prSet presAssocID="{CB537A7F-627C-4AD1-B241-9C03DAB6A44B}" presName="rootComposite" presStyleCnt="0"/>
      <dgm:spPr/>
    </dgm:pt>
    <dgm:pt modelId="{A4D2EAB3-7399-431D-AFAB-FC2BCBE0D53E}" type="pres">
      <dgm:prSet presAssocID="{CB537A7F-627C-4AD1-B241-9C03DAB6A44B}" presName="rootText" presStyleLbl="node3" presStyleIdx="0" presStyleCnt="3">
        <dgm:presLayoutVars>
          <dgm:chPref val="3"/>
        </dgm:presLayoutVars>
      </dgm:prSet>
      <dgm:spPr/>
      <dgm:t>
        <a:bodyPr/>
        <a:lstStyle/>
        <a:p>
          <a:endParaRPr lang="el-GR"/>
        </a:p>
      </dgm:t>
    </dgm:pt>
    <dgm:pt modelId="{05D29607-16CA-42A1-A5D7-49420E71B11D}" type="pres">
      <dgm:prSet presAssocID="{CB537A7F-627C-4AD1-B241-9C03DAB6A44B}" presName="rootConnector" presStyleLbl="node3" presStyleIdx="0" presStyleCnt="3"/>
      <dgm:spPr/>
      <dgm:t>
        <a:bodyPr/>
        <a:lstStyle/>
        <a:p>
          <a:endParaRPr lang="el-GR"/>
        </a:p>
      </dgm:t>
    </dgm:pt>
    <dgm:pt modelId="{83DCEB95-DAEA-4BF6-9C10-2FF97FE27879}" type="pres">
      <dgm:prSet presAssocID="{CB537A7F-627C-4AD1-B241-9C03DAB6A44B}" presName="hierChild4" presStyleCnt="0"/>
      <dgm:spPr/>
    </dgm:pt>
    <dgm:pt modelId="{73C0D79D-1EE6-4F0D-AEAF-26C0E5C81C8C}" type="pres">
      <dgm:prSet presAssocID="{CB537A7F-627C-4AD1-B241-9C03DAB6A44B}" presName="hierChild5" presStyleCnt="0"/>
      <dgm:spPr/>
    </dgm:pt>
    <dgm:pt modelId="{199C3B85-38C2-4C7B-A6CF-752CA63C7E17}" type="pres">
      <dgm:prSet presAssocID="{76C5A8D6-4DB2-402C-9C80-8AD407C2202F}" presName="hierChild5" presStyleCnt="0"/>
      <dgm:spPr/>
    </dgm:pt>
    <dgm:pt modelId="{69E234A7-BF2E-4942-B944-668AE142151A}" type="pres">
      <dgm:prSet presAssocID="{CAD7FAAC-20F0-4FB5-AA65-4FFBF80AEE2D}" presName="Name35" presStyleLbl="parChTrans1D2" presStyleIdx="1" presStyleCnt="3"/>
      <dgm:spPr/>
      <dgm:t>
        <a:bodyPr/>
        <a:lstStyle/>
        <a:p>
          <a:endParaRPr lang="el-GR"/>
        </a:p>
      </dgm:t>
    </dgm:pt>
    <dgm:pt modelId="{3258AA83-B86D-4E6C-8D61-40329D6A9B52}" type="pres">
      <dgm:prSet presAssocID="{63CD9588-E9D8-465F-A417-4ED771D39A6E}" presName="hierRoot2" presStyleCnt="0">
        <dgm:presLayoutVars>
          <dgm:hierBranch/>
        </dgm:presLayoutVars>
      </dgm:prSet>
      <dgm:spPr/>
    </dgm:pt>
    <dgm:pt modelId="{F1753ECD-04BA-4A96-A4DB-1A900234FAD2}" type="pres">
      <dgm:prSet presAssocID="{63CD9588-E9D8-465F-A417-4ED771D39A6E}" presName="rootComposite" presStyleCnt="0"/>
      <dgm:spPr/>
    </dgm:pt>
    <dgm:pt modelId="{BB5E23F5-0B68-4312-A672-9FE3506658C2}" type="pres">
      <dgm:prSet presAssocID="{63CD9588-E9D8-465F-A417-4ED771D39A6E}" presName="rootText" presStyleLbl="node2" presStyleIdx="1" presStyleCnt="3">
        <dgm:presLayoutVars>
          <dgm:chPref val="3"/>
        </dgm:presLayoutVars>
      </dgm:prSet>
      <dgm:spPr/>
      <dgm:t>
        <a:bodyPr/>
        <a:lstStyle/>
        <a:p>
          <a:endParaRPr lang="el-GR"/>
        </a:p>
      </dgm:t>
    </dgm:pt>
    <dgm:pt modelId="{00C834F2-567E-4B6E-AA9F-B4BBF08FE715}" type="pres">
      <dgm:prSet presAssocID="{63CD9588-E9D8-465F-A417-4ED771D39A6E}" presName="rootConnector" presStyleLbl="node2" presStyleIdx="1" presStyleCnt="3"/>
      <dgm:spPr/>
      <dgm:t>
        <a:bodyPr/>
        <a:lstStyle/>
        <a:p>
          <a:endParaRPr lang="el-GR"/>
        </a:p>
      </dgm:t>
    </dgm:pt>
    <dgm:pt modelId="{89D7872E-C8C8-4C02-A9F8-BDEB115F6D70}" type="pres">
      <dgm:prSet presAssocID="{63CD9588-E9D8-465F-A417-4ED771D39A6E}" presName="hierChild4" presStyleCnt="0"/>
      <dgm:spPr/>
    </dgm:pt>
    <dgm:pt modelId="{DE91D01A-FBB2-4DF3-B48C-542DB051EB79}" type="pres">
      <dgm:prSet presAssocID="{E71B4037-1D0C-4182-8118-259A54A21C77}" presName="Name35" presStyleLbl="parChTrans1D3" presStyleIdx="1" presStyleCnt="3"/>
      <dgm:spPr/>
      <dgm:t>
        <a:bodyPr/>
        <a:lstStyle/>
        <a:p>
          <a:endParaRPr lang="el-GR"/>
        </a:p>
      </dgm:t>
    </dgm:pt>
    <dgm:pt modelId="{DDF9A49C-5107-4DBE-8D14-7CC093967F92}" type="pres">
      <dgm:prSet presAssocID="{1A057079-FDEB-44D4-A42B-9A47B580FB02}" presName="hierRoot2" presStyleCnt="0">
        <dgm:presLayoutVars>
          <dgm:hierBranch val="r"/>
        </dgm:presLayoutVars>
      </dgm:prSet>
      <dgm:spPr/>
    </dgm:pt>
    <dgm:pt modelId="{120180D5-129B-4C10-92C9-DB758099E8D8}" type="pres">
      <dgm:prSet presAssocID="{1A057079-FDEB-44D4-A42B-9A47B580FB02}" presName="rootComposite" presStyleCnt="0"/>
      <dgm:spPr/>
    </dgm:pt>
    <dgm:pt modelId="{A8C847AB-0DCD-4FD8-A095-C04DECBB973A}" type="pres">
      <dgm:prSet presAssocID="{1A057079-FDEB-44D4-A42B-9A47B580FB02}" presName="rootText" presStyleLbl="node3" presStyleIdx="1" presStyleCnt="3">
        <dgm:presLayoutVars>
          <dgm:chPref val="3"/>
        </dgm:presLayoutVars>
      </dgm:prSet>
      <dgm:spPr/>
      <dgm:t>
        <a:bodyPr/>
        <a:lstStyle/>
        <a:p>
          <a:endParaRPr lang="el-GR"/>
        </a:p>
      </dgm:t>
    </dgm:pt>
    <dgm:pt modelId="{A52E4E0E-9CB0-42F3-80FC-834AA1E09236}" type="pres">
      <dgm:prSet presAssocID="{1A057079-FDEB-44D4-A42B-9A47B580FB02}" presName="rootConnector" presStyleLbl="node3" presStyleIdx="1" presStyleCnt="3"/>
      <dgm:spPr/>
      <dgm:t>
        <a:bodyPr/>
        <a:lstStyle/>
        <a:p>
          <a:endParaRPr lang="el-GR"/>
        </a:p>
      </dgm:t>
    </dgm:pt>
    <dgm:pt modelId="{EDC6058A-35CA-4BBA-8747-47883F2873E0}" type="pres">
      <dgm:prSet presAssocID="{1A057079-FDEB-44D4-A42B-9A47B580FB02}" presName="hierChild4" presStyleCnt="0"/>
      <dgm:spPr/>
    </dgm:pt>
    <dgm:pt modelId="{7FCF3D4D-C6F8-47C0-B5F5-C6814F97CB9B}" type="pres">
      <dgm:prSet presAssocID="{1A057079-FDEB-44D4-A42B-9A47B580FB02}" presName="hierChild5" presStyleCnt="0"/>
      <dgm:spPr/>
    </dgm:pt>
    <dgm:pt modelId="{27F464FD-A0B4-4858-BED7-E2F38F0491FA}" type="pres">
      <dgm:prSet presAssocID="{63CD9588-E9D8-465F-A417-4ED771D39A6E}" presName="hierChild5" presStyleCnt="0"/>
      <dgm:spPr/>
    </dgm:pt>
    <dgm:pt modelId="{4E254C13-F138-45A6-9A45-DA1F8CDC9E9A}" type="pres">
      <dgm:prSet presAssocID="{A4B9C8CB-B28E-4660-9680-5CC7C7151416}" presName="Name35" presStyleLbl="parChTrans1D2" presStyleIdx="2" presStyleCnt="3"/>
      <dgm:spPr/>
      <dgm:t>
        <a:bodyPr/>
        <a:lstStyle/>
        <a:p>
          <a:endParaRPr lang="el-GR"/>
        </a:p>
      </dgm:t>
    </dgm:pt>
    <dgm:pt modelId="{9D0DFD32-B6E1-4BA0-8690-3DFACE6A79DD}" type="pres">
      <dgm:prSet presAssocID="{DEF8EE3F-1DEA-4E47-80FC-F8A0471EC625}" presName="hierRoot2" presStyleCnt="0">
        <dgm:presLayoutVars>
          <dgm:hierBranch/>
        </dgm:presLayoutVars>
      </dgm:prSet>
      <dgm:spPr/>
    </dgm:pt>
    <dgm:pt modelId="{96522A6C-5B90-4C0A-9EC8-494BEEC0B116}" type="pres">
      <dgm:prSet presAssocID="{DEF8EE3F-1DEA-4E47-80FC-F8A0471EC625}" presName="rootComposite" presStyleCnt="0"/>
      <dgm:spPr/>
    </dgm:pt>
    <dgm:pt modelId="{D3AE0CFF-4E1C-4964-BBCA-215EDD0A30AC}" type="pres">
      <dgm:prSet presAssocID="{DEF8EE3F-1DEA-4E47-80FC-F8A0471EC625}" presName="rootText" presStyleLbl="node2" presStyleIdx="2" presStyleCnt="3">
        <dgm:presLayoutVars>
          <dgm:chPref val="3"/>
        </dgm:presLayoutVars>
      </dgm:prSet>
      <dgm:spPr/>
      <dgm:t>
        <a:bodyPr/>
        <a:lstStyle/>
        <a:p>
          <a:endParaRPr lang="el-GR"/>
        </a:p>
      </dgm:t>
    </dgm:pt>
    <dgm:pt modelId="{582BFDE0-979C-4DB7-9E48-C20E8A387219}" type="pres">
      <dgm:prSet presAssocID="{DEF8EE3F-1DEA-4E47-80FC-F8A0471EC625}" presName="rootConnector" presStyleLbl="node2" presStyleIdx="2" presStyleCnt="3"/>
      <dgm:spPr/>
      <dgm:t>
        <a:bodyPr/>
        <a:lstStyle/>
        <a:p>
          <a:endParaRPr lang="el-GR"/>
        </a:p>
      </dgm:t>
    </dgm:pt>
    <dgm:pt modelId="{1AC11ED3-1BCB-4423-A862-0B21B30B237C}" type="pres">
      <dgm:prSet presAssocID="{DEF8EE3F-1DEA-4E47-80FC-F8A0471EC625}" presName="hierChild4" presStyleCnt="0"/>
      <dgm:spPr/>
    </dgm:pt>
    <dgm:pt modelId="{F6A82395-4B1D-4196-9010-AE5FE870288B}" type="pres">
      <dgm:prSet presAssocID="{D69D4D25-9686-4C61-9AA7-08BC88F36078}" presName="Name35" presStyleLbl="parChTrans1D3" presStyleIdx="2" presStyleCnt="3"/>
      <dgm:spPr/>
      <dgm:t>
        <a:bodyPr/>
        <a:lstStyle/>
        <a:p>
          <a:endParaRPr lang="el-GR"/>
        </a:p>
      </dgm:t>
    </dgm:pt>
    <dgm:pt modelId="{681591E5-7BBF-4305-BBF3-6EE2259326F5}" type="pres">
      <dgm:prSet presAssocID="{A82197EE-8CB1-4FD1-8E09-0BEB1A4A05CD}" presName="hierRoot2" presStyleCnt="0">
        <dgm:presLayoutVars>
          <dgm:hierBranch val="r"/>
        </dgm:presLayoutVars>
      </dgm:prSet>
      <dgm:spPr/>
    </dgm:pt>
    <dgm:pt modelId="{CF704702-3175-453E-B77B-BE1B70924E29}" type="pres">
      <dgm:prSet presAssocID="{A82197EE-8CB1-4FD1-8E09-0BEB1A4A05CD}" presName="rootComposite" presStyleCnt="0"/>
      <dgm:spPr/>
    </dgm:pt>
    <dgm:pt modelId="{E4283824-05DE-4139-A329-17C159F8DFB2}" type="pres">
      <dgm:prSet presAssocID="{A82197EE-8CB1-4FD1-8E09-0BEB1A4A05CD}" presName="rootText" presStyleLbl="node3" presStyleIdx="2" presStyleCnt="3">
        <dgm:presLayoutVars>
          <dgm:chPref val="3"/>
        </dgm:presLayoutVars>
      </dgm:prSet>
      <dgm:spPr/>
      <dgm:t>
        <a:bodyPr/>
        <a:lstStyle/>
        <a:p>
          <a:endParaRPr lang="el-GR"/>
        </a:p>
      </dgm:t>
    </dgm:pt>
    <dgm:pt modelId="{581B1D3B-F800-417F-B82B-B224659E5771}" type="pres">
      <dgm:prSet presAssocID="{A82197EE-8CB1-4FD1-8E09-0BEB1A4A05CD}" presName="rootConnector" presStyleLbl="node3" presStyleIdx="2" presStyleCnt="3"/>
      <dgm:spPr/>
      <dgm:t>
        <a:bodyPr/>
        <a:lstStyle/>
        <a:p>
          <a:endParaRPr lang="el-GR"/>
        </a:p>
      </dgm:t>
    </dgm:pt>
    <dgm:pt modelId="{D226DB7E-3550-452B-BC34-3FA89D4C94ED}" type="pres">
      <dgm:prSet presAssocID="{A82197EE-8CB1-4FD1-8E09-0BEB1A4A05CD}" presName="hierChild4" presStyleCnt="0"/>
      <dgm:spPr/>
    </dgm:pt>
    <dgm:pt modelId="{77EF4D52-FBE4-47E3-A1E4-A0B467EDFE97}" type="pres">
      <dgm:prSet presAssocID="{A82197EE-8CB1-4FD1-8E09-0BEB1A4A05CD}" presName="hierChild5" presStyleCnt="0"/>
      <dgm:spPr/>
    </dgm:pt>
    <dgm:pt modelId="{15A39F47-BF94-414F-89E2-C0D2F4EF2955}" type="pres">
      <dgm:prSet presAssocID="{DEF8EE3F-1DEA-4E47-80FC-F8A0471EC625}" presName="hierChild5" presStyleCnt="0"/>
      <dgm:spPr/>
    </dgm:pt>
    <dgm:pt modelId="{DA22222C-4EFE-4232-99FC-6134207410BA}" type="pres">
      <dgm:prSet presAssocID="{4470E30C-76D9-4B25-A2DB-65E3D518B605}" presName="hierChild3" presStyleCnt="0"/>
      <dgm:spPr/>
    </dgm:pt>
  </dgm:ptLst>
  <dgm:cxnLst>
    <dgm:cxn modelId="{FE92DAC0-038A-41ED-AE5E-3E720164655D}" type="presOf" srcId="{A4B9C8CB-B28E-4660-9680-5CC7C7151416}" destId="{4E254C13-F138-45A6-9A45-DA1F8CDC9E9A}" srcOrd="0" destOrd="0" presId="urn:microsoft.com/office/officeart/2005/8/layout/orgChart1"/>
    <dgm:cxn modelId="{E4B4F1E9-E57F-49BD-AF50-72E32E82500F}" type="presOf" srcId="{A82197EE-8CB1-4FD1-8E09-0BEB1A4A05CD}" destId="{581B1D3B-F800-417F-B82B-B224659E5771}" srcOrd="1" destOrd="0" presId="urn:microsoft.com/office/officeart/2005/8/layout/orgChart1"/>
    <dgm:cxn modelId="{CC07AD7E-5C68-4ED7-BB0E-10F33C120B41}" type="presOf" srcId="{DF832D75-36BC-4793-A2EB-73393CB8F9AB}" destId="{1B08BD59-802A-4091-864A-F0237DFEA627}" srcOrd="0" destOrd="0" presId="urn:microsoft.com/office/officeart/2005/8/layout/orgChart1"/>
    <dgm:cxn modelId="{DDB5FFE6-C1E0-4FD5-B94B-B9527D506208}" srcId="{76C5A8D6-4DB2-402C-9C80-8AD407C2202F}" destId="{CB537A7F-627C-4AD1-B241-9C03DAB6A44B}" srcOrd="0" destOrd="0" parTransId="{88F147E9-BD81-4D37-9D82-9A745C5B072D}" sibTransId="{9AA85CA2-2358-4E28-8624-243F7EC65E07}"/>
    <dgm:cxn modelId="{260558E7-2F2B-45A7-BDD1-15F420E65228}" type="presOf" srcId="{E71B4037-1D0C-4182-8118-259A54A21C77}" destId="{DE91D01A-FBB2-4DF3-B48C-542DB051EB79}" srcOrd="0" destOrd="0" presId="urn:microsoft.com/office/officeart/2005/8/layout/orgChart1"/>
    <dgm:cxn modelId="{74F990B5-EFC9-4F8C-8EFF-90CE5E310E61}" type="presOf" srcId="{DEF8EE3F-1DEA-4E47-80FC-F8A0471EC625}" destId="{582BFDE0-979C-4DB7-9E48-C20E8A387219}" srcOrd="1" destOrd="0" presId="urn:microsoft.com/office/officeart/2005/8/layout/orgChart1"/>
    <dgm:cxn modelId="{7C914010-AA3F-443D-BB12-80474072BCDA}" type="presOf" srcId="{4470E30C-76D9-4B25-A2DB-65E3D518B605}" destId="{D7F278C4-7090-41DA-BA31-07C4A3F4F6EB}" srcOrd="1" destOrd="0" presId="urn:microsoft.com/office/officeart/2005/8/layout/orgChart1"/>
    <dgm:cxn modelId="{B8DDBF54-DC73-4613-94C5-11A5C551C549}" type="presOf" srcId="{4470E30C-76D9-4B25-A2DB-65E3D518B605}" destId="{D40C9688-BBA8-4762-9291-F5F84D40A5C9}" srcOrd="0" destOrd="0" presId="urn:microsoft.com/office/officeart/2005/8/layout/orgChart1"/>
    <dgm:cxn modelId="{62AEC0BC-44AE-49E3-90C9-5FE34F4E709D}" type="presOf" srcId="{63CD9588-E9D8-465F-A417-4ED771D39A6E}" destId="{00C834F2-567E-4B6E-AA9F-B4BBF08FE715}" srcOrd="1" destOrd="0" presId="urn:microsoft.com/office/officeart/2005/8/layout/orgChart1"/>
    <dgm:cxn modelId="{BC607942-BE0B-4155-8884-21F7E9FB8CC3}" srcId="{63CD9588-E9D8-465F-A417-4ED771D39A6E}" destId="{1A057079-FDEB-44D4-A42B-9A47B580FB02}" srcOrd="0" destOrd="0" parTransId="{E71B4037-1D0C-4182-8118-259A54A21C77}" sibTransId="{45C86165-F34B-4450-B4CB-09E26A61AD13}"/>
    <dgm:cxn modelId="{BE4A3822-C202-4DEA-8808-411AC4E3CB68}" srcId="{4470E30C-76D9-4B25-A2DB-65E3D518B605}" destId="{DEF8EE3F-1DEA-4E47-80FC-F8A0471EC625}" srcOrd="2" destOrd="0" parTransId="{A4B9C8CB-B28E-4660-9680-5CC7C7151416}" sibTransId="{B78D8D85-B15D-44CB-B6E9-230786E718DA}"/>
    <dgm:cxn modelId="{BA44DFEC-9AA9-4F4C-93A6-F1FBF24432D8}" type="presOf" srcId="{1A057079-FDEB-44D4-A42B-9A47B580FB02}" destId="{A8C847AB-0DCD-4FD8-A095-C04DECBB973A}" srcOrd="0" destOrd="0" presId="urn:microsoft.com/office/officeart/2005/8/layout/orgChart1"/>
    <dgm:cxn modelId="{2AEA39E2-E8F2-4AB5-AD9C-D6D1C1969D9D}" type="presOf" srcId="{88F147E9-BD81-4D37-9D82-9A745C5B072D}" destId="{7CD7B375-1930-4915-ACC8-BD01D1F9FDBE}" srcOrd="0" destOrd="0" presId="urn:microsoft.com/office/officeart/2005/8/layout/orgChart1"/>
    <dgm:cxn modelId="{848A7C6E-8EAB-4262-A76E-4A16810F4DD6}" type="presOf" srcId="{76C5A8D6-4DB2-402C-9C80-8AD407C2202F}" destId="{45949927-B53E-4C4E-877F-66D01B30D2DD}" srcOrd="1" destOrd="0" presId="urn:microsoft.com/office/officeart/2005/8/layout/orgChart1"/>
    <dgm:cxn modelId="{E7CA8C36-7F4E-4CBA-A437-B58FF3A4EDC0}" srcId="{DF832D75-36BC-4793-A2EB-73393CB8F9AB}" destId="{4470E30C-76D9-4B25-A2DB-65E3D518B605}" srcOrd="0" destOrd="0" parTransId="{37ED2F4B-336D-4987-8420-045FA3CC26C4}" sibTransId="{7F8E418F-5F27-4862-8C85-8F4A48469ED0}"/>
    <dgm:cxn modelId="{06C87614-EE14-4210-A69A-D30C4A1DBE92}" type="presOf" srcId="{DEF8EE3F-1DEA-4E47-80FC-F8A0471EC625}" destId="{D3AE0CFF-4E1C-4964-BBCA-215EDD0A30AC}" srcOrd="0" destOrd="0" presId="urn:microsoft.com/office/officeart/2005/8/layout/orgChart1"/>
    <dgm:cxn modelId="{ABC3AEE4-2510-4F48-9427-BF7574087758}" type="presOf" srcId="{63CD9588-E9D8-465F-A417-4ED771D39A6E}" destId="{BB5E23F5-0B68-4312-A672-9FE3506658C2}" srcOrd="0" destOrd="0" presId="urn:microsoft.com/office/officeart/2005/8/layout/orgChart1"/>
    <dgm:cxn modelId="{E8571502-B106-46F6-A138-4CBD6F854ECB}" type="presOf" srcId="{CB537A7F-627C-4AD1-B241-9C03DAB6A44B}" destId="{05D29607-16CA-42A1-A5D7-49420E71B11D}" srcOrd="1" destOrd="0" presId="urn:microsoft.com/office/officeart/2005/8/layout/orgChart1"/>
    <dgm:cxn modelId="{98F238AA-3177-4321-A509-4C99DD7BD10E}" srcId="{4470E30C-76D9-4B25-A2DB-65E3D518B605}" destId="{76C5A8D6-4DB2-402C-9C80-8AD407C2202F}" srcOrd="0" destOrd="0" parTransId="{77292A1A-5C7D-4A46-BF77-B5F6962476A4}" sibTransId="{D6C2087F-02AE-48FA-941F-3419EF842A88}"/>
    <dgm:cxn modelId="{4EDB734F-2E75-4F85-A963-50BF30DDE494}" type="presOf" srcId="{CAD7FAAC-20F0-4FB5-AA65-4FFBF80AEE2D}" destId="{69E234A7-BF2E-4942-B944-668AE142151A}" srcOrd="0" destOrd="0" presId="urn:microsoft.com/office/officeart/2005/8/layout/orgChart1"/>
    <dgm:cxn modelId="{B1510533-2D08-49E3-BDD4-C8708D0CEE5A}" type="presOf" srcId="{1A057079-FDEB-44D4-A42B-9A47B580FB02}" destId="{A52E4E0E-9CB0-42F3-80FC-834AA1E09236}" srcOrd="1" destOrd="0" presId="urn:microsoft.com/office/officeart/2005/8/layout/orgChart1"/>
    <dgm:cxn modelId="{2844F8BB-3CB5-4DEC-8B61-74F0C2754FBB}" type="presOf" srcId="{A82197EE-8CB1-4FD1-8E09-0BEB1A4A05CD}" destId="{E4283824-05DE-4139-A329-17C159F8DFB2}" srcOrd="0" destOrd="0" presId="urn:microsoft.com/office/officeart/2005/8/layout/orgChart1"/>
    <dgm:cxn modelId="{B422D2D5-ADB7-45AC-A4DC-C71356E6D22E}" type="presOf" srcId="{CB537A7F-627C-4AD1-B241-9C03DAB6A44B}" destId="{A4D2EAB3-7399-431D-AFAB-FC2BCBE0D53E}" srcOrd="0" destOrd="0" presId="urn:microsoft.com/office/officeart/2005/8/layout/orgChart1"/>
    <dgm:cxn modelId="{FC9E9C92-799D-4459-95E9-8F92F8085DDD}" type="presOf" srcId="{77292A1A-5C7D-4A46-BF77-B5F6962476A4}" destId="{86641BFB-CC67-4A63-A83F-1C9127B53A9B}" srcOrd="0" destOrd="0" presId="urn:microsoft.com/office/officeart/2005/8/layout/orgChart1"/>
    <dgm:cxn modelId="{9529386A-096E-498F-A2A6-F948DE2BEE66}" srcId="{DEF8EE3F-1DEA-4E47-80FC-F8A0471EC625}" destId="{A82197EE-8CB1-4FD1-8E09-0BEB1A4A05CD}" srcOrd="0" destOrd="0" parTransId="{D69D4D25-9686-4C61-9AA7-08BC88F36078}" sibTransId="{73685936-476E-4967-9B30-FA8639C6C45E}"/>
    <dgm:cxn modelId="{BD6BBCA9-4EA5-4CFB-A403-AF5716C8FF73}" type="presOf" srcId="{76C5A8D6-4DB2-402C-9C80-8AD407C2202F}" destId="{963D4AAA-F9AF-4226-BB5D-80F37E4291C9}" srcOrd="0" destOrd="0" presId="urn:microsoft.com/office/officeart/2005/8/layout/orgChart1"/>
    <dgm:cxn modelId="{297F008F-933B-4729-B618-C1277C582DF3}" srcId="{4470E30C-76D9-4B25-A2DB-65E3D518B605}" destId="{63CD9588-E9D8-465F-A417-4ED771D39A6E}" srcOrd="1" destOrd="0" parTransId="{CAD7FAAC-20F0-4FB5-AA65-4FFBF80AEE2D}" sibTransId="{76415EB9-7965-47B8-909F-4A5A30C054EA}"/>
    <dgm:cxn modelId="{F6967FCB-F968-4A2E-B0C4-E663ADF047FB}" type="presOf" srcId="{D69D4D25-9686-4C61-9AA7-08BC88F36078}" destId="{F6A82395-4B1D-4196-9010-AE5FE870288B}" srcOrd="0" destOrd="0" presId="urn:microsoft.com/office/officeart/2005/8/layout/orgChart1"/>
    <dgm:cxn modelId="{694872CE-7CC8-4577-B720-995B3E3A18CF}" type="presParOf" srcId="{1B08BD59-802A-4091-864A-F0237DFEA627}" destId="{418C0E56-36D5-463F-B022-FF8386239804}" srcOrd="0" destOrd="0" presId="urn:microsoft.com/office/officeart/2005/8/layout/orgChart1"/>
    <dgm:cxn modelId="{A9AD44DB-4C87-4A58-9728-7AE171EA1F7F}" type="presParOf" srcId="{418C0E56-36D5-463F-B022-FF8386239804}" destId="{5DE8FB4F-A683-4A9A-AC12-78836CD8F628}" srcOrd="0" destOrd="0" presId="urn:microsoft.com/office/officeart/2005/8/layout/orgChart1"/>
    <dgm:cxn modelId="{7C919F5F-6FE7-445D-8251-99B3AB3ED193}" type="presParOf" srcId="{5DE8FB4F-A683-4A9A-AC12-78836CD8F628}" destId="{D40C9688-BBA8-4762-9291-F5F84D40A5C9}" srcOrd="0" destOrd="0" presId="urn:microsoft.com/office/officeart/2005/8/layout/orgChart1"/>
    <dgm:cxn modelId="{3263F2AE-3F5F-4F85-9349-51A4A6C86A7E}" type="presParOf" srcId="{5DE8FB4F-A683-4A9A-AC12-78836CD8F628}" destId="{D7F278C4-7090-41DA-BA31-07C4A3F4F6EB}" srcOrd="1" destOrd="0" presId="urn:microsoft.com/office/officeart/2005/8/layout/orgChart1"/>
    <dgm:cxn modelId="{D7DEF418-510D-4BA1-B8B2-B48B442FC805}" type="presParOf" srcId="{418C0E56-36D5-463F-B022-FF8386239804}" destId="{7E540D25-71C2-4D6B-9E8A-6D2C86D7F779}" srcOrd="1" destOrd="0" presId="urn:microsoft.com/office/officeart/2005/8/layout/orgChart1"/>
    <dgm:cxn modelId="{88EA54F3-E70C-4F7C-8A62-BC32B936D09A}" type="presParOf" srcId="{7E540D25-71C2-4D6B-9E8A-6D2C86D7F779}" destId="{86641BFB-CC67-4A63-A83F-1C9127B53A9B}" srcOrd="0" destOrd="0" presId="urn:microsoft.com/office/officeart/2005/8/layout/orgChart1"/>
    <dgm:cxn modelId="{A0870143-8039-4FD4-8AF1-930C0C9E4825}" type="presParOf" srcId="{7E540D25-71C2-4D6B-9E8A-6D2C86D7F779}" destId="{8B36E995-CC04-4147-A675-1BDD37AC0ED1}" srcOrd="1" destOrd="0" presId="urn:microsoft.com/office/officeart/2005/8/layout/orgChart1"/>
    <dgm:cxn modelId="{2E95AC97-1D39-48C8-AC42-66CDED6BCE14}" type="presParOf" srcId="{8B36E995-CC04-4147-A675-1BDD37AC0ED1}" destId="{11682C0A-F7C2-45FC-8F66-6F4FFE637883}" srcOrd="0" destOrd="0" presId="urn:microsoft.com/office/officeart/2005/8/layout/orgChart1"/>
    <dgm:cxn modelId="{4C7F0BAB-8A02-4BB6-B6D0-C0E3490925AF}" type="presParOf" srcId="{11682C0A-F7C2-45FC-8F66-6F4FFE637883}" destId="{963D4AAA-F9AF-4226-BB5D-80F37E4291C9}" srcOrd="0" destOrd="0" presId="urn:microsoft.com/office/officeart/2005/8/layout/orgChart1"/>
    <dgm:cxn modelId="{FC0F5768-CB3F-4364-A8A8-1456AC5D0D18}" type="presParOf" srcId="{11682C0A-F7C2-45FC-8F66-6F4FFE637883}" destId="{45949927-B53E-4C4E-877F-66D01B30D2DD}" srcOrd="1" destOrd="0" presId="urn:microsoft.com/office/officeart/2005/8/layout/orgChart1"/>
    <dgm:cxn modelId="{673F2995-6197-4D81-ADDB-A7A6F459EA51}" type="presParOf" srcId="{8B36E995-CC04-4147-A675-1BDD37AC0ED1}" destId="{C9EAF840-407F-4847-AAF3-41AC73B7C2BE}" srcOrd="1" destOrd="0" presId="urn:microsoft.com/office/officeart/2005/8/layout/orgChart1"/>
    <dgm:cxn modelId="{4E9C2AA8-6874-4613-9FA7-0D543E0B4844}" type="presParOf" srcId="{C9EAF840-407F-4847-AAF3-41AC73B7C2BE}" destId="{7CD7B375-1930-4915-ACC8-BD01D1F9FDBE}" srcOrd="0" destOrd="0" presId="urn:microsoft.com/office/officeart/2005/8/layout/orgChart1"/>
    <dgm:cxn modelId="{6FBC5E1A-FDDE-49F4-BA85-AB67ED663EFF}" type="presParOf" srcId="{C9EAF840-407F-4847-AAF3-41AC73B7C2BE}" destId="{F9FC73C1-85E6-4F51-BD11-DA0CDF9F8BA3}" srcOrd="1" destOrd="0" presId="urn:microsoft.com/office/officeart/2005/8/layout/orgChart1"/>
    <dgm:cxn modelId="{C6AE8D90-3C01-4818-BE89-F53C656564F5}" type="presParOf" srcId="{F9FC73C1-85E6-4F51-BD11-DA0CDF9F8BA3}" destId="{14B48ADC-222D-42D6-9A1B-4A5F5C65DE74}" srcOrd="0" destOrd="0" presId="urn:microsoft.com/office/officeart/2005/8/layout/orgChart1"/>
    <dgm:cxn modelId="{A8D5CD8E-2B69-4813-931D-052E7A9CC7D8}" type="presParOf" srcId="{14B48ADC-222D-42D6-9A1B-4A5F5C65DE74}" destId="{A4D2EAB3-7399-431D-AFAB-FC2BCBE0D53E}" srcOrd="0" destOrd="0" presId="urn:microsoft.com/office/officeart/2005/8/layout/orgChart1"/>
    <dgm:cxn modelId="{D9D86CF5-1FAE-4350-842E-1804F3014E63}" type="presParOf" srcId="{14B48ADC-222D-42D6-9A1B-4A5F5C65DE74}" destId="{05D29607-16CA-42A1-A5D7-49420E71B11D}" srcOrd="1" destOrd="0" presId="urn:microsoft.com/office/officeart/2005/8/layout/orgChart1"/>
    <dgm:cxn modelId="{A3998A07-E666-485B-B537-63EA83B8D596}" type="presParOf" srcId="{F9FC73C1-85E6-4F51-BD11-DA0CDF9F8BA3}" destId="{83DCEB95-DAEA-4BF6-9C10-2FF97FE27879}" srcOrd="1" destOrd="0" presId="urn:microsoft.com/office/officeart/2005/8/layout/orgChart1"/>
    <dgm:cxn modelId="{293548FB-F165-4FD7-9E20-2CB79CAA6822}" type="presParOf" srcId="{F9FC73C1-85E6-4F51-BD11-DA0CDF9F8BA3}" destId="{73C0D79D-1EE6-4F0D-AEAF-26C0E5C81C8C}" srcOrd="2" destOrd="0" presId="urn:microsoft.com/office/officeart/2005/8/layout/orgChart1"/>
    <dgm:cxn modelId="{219D2134-9567-41F3-A786-04F05E3A144A}" type="presParOf" srcId="{8B36E995-CC04-4147-A675-1BDD37AC0ED1}" destId="{199C3B85-38C2-4C7B-A6CF-752CA63C7E17}" srcOrd="2" destOrd="0" presId="urn:microsoft.com/office/officeart/2005/8/layout/orgChart1"/>
    <dgm:cxn modelId="{70468754-206B-479E-9B68-B19EAF5AE139}" type="presParOf" srcId="{7E540D25-71C2-4D6B-9E8A-6D2C86D7F779}" destId="{69E234A7-BF2E-4942-B944-668AE142151A}" srcOrd="2" destOrd="0" presId="urn:microsoft.com/office/officeart/2005/8/layout/orgChart1"/>
    <dgm:cxn modelId="{8FA19B55-025A-4E38-BC6B-2D9FA2014D9E}" type="presParOf" srcId="{7E540D25-71C2-4D6B-9E8A-6D2C86D7F779}" destId="{3258AA83-B86D-4E6C-8D61-40329D6A9B52}" srcOrd="3" destOrd="0" presId="urn:microsoft.com/office/officeart/2005/8/layout/orgChart1"/>
    <dgm:cxn modelId="{70045187-F404-4DF8-B6B9-7775074783DC}" type="presParOf" srcId="{3258AA83-B86D-4E6C-8D61-40329D6A9B52}" destId="{F1753ECD-04BA-4A96-A4DB-1A900234FAD2}" srcOrd="0" destOrd="0" presId="urn:microsoft.com/office/officeart/2005/8/layout/orgChart1"/>
    <dgm:cxn modelId="{97858F09-6040-4245-9873-B3F5F3FB763E}" type="presParOf" srcId="{F1753ECD-04BA-4A96-A4DB-1A900234FAD2}" destId="{BB5E23F5-0B68-4312-A672-9FE3506658C2}" srcOrd="0" destOrd="0" presId="urn:microsoft.com/office/officeart/2005/8/layout/orgChart1"/>
    <dgm:cxn modelId="{9779E830-920E-41C2-A394-8BF5415256D6}" type="presParOf" srcId="{F1753ECD-04BA-4A96-A4DB-1A900234FAD2}" destId="{00C834F2-567E-4B6E-AA9F-B4BBF08FE715}" srcOrd="1" destOrd="0" presId="urn:microsoft.com/office/officeart/2005/8/layout/orgChart1"/>
    <dgm:cxn modelId="{03A1AAA7-F5FF-434F-B968-C33F0FC728BF}" type="presParOf" srcId="{3258AA83-B86D-4E6C-8D61-40329D6A9B52}" destId="{89D7872E-C8C8-4C02-A9F8-BDEB115F6D70}" srcOrd="1" destOrd="0" presId="urn:microsoft.com/office/officeart/2005/8/layout/orgChart1"/>
    <dgm:cxn modelId="{5843099D-4F5B-4CDD-A8CE-C0B288768DED}" type="presParOf" srcId="{89D7872E-C8C8-4C02-A9F8-BDEB115F6D70}" destId="{DE91D01A-FBB2-4DF3-B48C-542DB051EB79}" srcOrd="0" destOrd="0" presId="urn:microsoft.com/office/officeart/2005/8/layout/orgChart1"/>
    <dgm:cxn modelId="{8681DA46-40CF-49CC-A2A1-335AC27D37D9}" type="presParOf" srcId="{89D7872E-C8C8-4C02-A9F8-BDEB115F6D70}" destId="{DDF9A49C-5107-4DBE-8D14-7CC093967F92}" srcOrd="1" destOrd="0" presId="urn:microsoft.com/office/officeart/2005/8/layout/orgChart1"/>
    <dgm:cxn modelId="{B2CB60EA-2973-46C8-90E5-2C3D67F51CFE}" type="presParOf" srcId="{DDF9A49C-5107-4DBE-8D14-7CC093967F92}" destId="{120180D5-129B-4C10-92C9-DB758099E8D8}" srcOrd="0" destOrd="0" presId="urn:microsoft.com/office/officeart/2005/8/layout/orgChart1"/>
    <dgm:cxn modelId="{0E18FC11-E3EB-4E9F-8F5E-6F4B122E8884}" type="presParOf" srcId="{120180D5-129B-4C10-92C9-DB758099E8D8}" destId="{A8C847AB-0DCD-4FD8-A095-C04DECBB973A}" srcOrd="0" destOrd="0" presId="urn:microsoft.com/office/officeart/2005/8/layout/orgChart1"/>
    <dgm:cxn modelId="{75ED945E-B9E6-4685-BF1F-197368756B00}" type="presParOf" srcId="{120180D5-129B-4C10-92C9-DB758099E8D8}" destId="{A52E4E0E-9CB0-42F3-80FC-834AA1E09236}" srcOrd="1" destOrd="0" presId="urn:microsoft.com/office/officeart/2005/8/layout/orgChart1"/>
    <dgm:cxn modelId="{023E5B96-827C-4198-BC02-716338421951}" type="presParOf" srcId="{DDF9A49C-5107-4DBE-8D14-7CC093967F92}" destId="{EDC6058A-35CA-4BBA-8747-47883F2873E0}" srcOrd="1" destOrd="0" presId="urn:microsoft.com/office/officeart/2005/8/layout/orgChart1"/>
    <dgm:cxn modelId="{C1682AE2-09A3-4B58-A043-81530B00FDC8}" type="presParOf" srcId="{DDF9A49C-5107-4DBE-8D14-7CC093967F92}" destId="{7FCF3D4D-C6F8-47C0-B5F5-C6814F97CB9B}" srcOrd="2" destOrd="0" presId="urn:microsoft.com/office/officeart/2005/8/layout/orgChart1"/>
    <dgm:cxn modelId="{6A73B729-492B-4253-B68E-BE0E3348DE8C}" type="presParOf" srcId="{3258AA83-B86D-4E6C-8D61-40329D6A9B52}" destId="{27F464FD-A0B4-4858-BED7-E2F38F0491FA}" srcOrd="2" destOrd="0" presId="urn:microsoft.com/office/officeart/2005/8/layout/orgChart1"/>
    <dgm:cxn modelId="{B42ACD03-96F6-42FF-B953-6CD7049C7326}" type="presParOf" srcId="{7E540D25-71C2-4D6B-9E8A-6D2C86D7F779}" destId="{4E254C13-F138-45A6-9A45-DA1F8CDC9E9A}" srcOrd="4" destOrd="0" presId="urn:microsoft.com/office/officeart/2005/8/layout/orgChart1"/>
    <dgm:cxn modelId="{BA841DF7-5DC1-47D9-8B77-8A697E0AF70B}" type="presParOf" srcId="{7E540D25-71C2-4D6B-9E8A-6D2C86D7F779}" destId="{9D0DFD32-B6E1-4BA0-8690-3DFACE6A79DD}" srcOrd="5" destOrd="0" presId="urn:microsoft.com/office/officeart/2005/8/layout/orgChart1"/>
    <dgm:cxn modelId="{2EF294EC-5DB1-40C4-8249-E03C7871B2BF}" type="presParOf" srcId="{9D0DFD32-B6E1-4BA0-8690-3DFACE6A79DD}" destId="{96522A6C-5B90-4C0A-9EC8-494BEEC0B116}" srcOrd="0" destOrd="0" presId="urn:microsoft.com/office/officeart/2005/8/layout/orgChart1"/>
    <dgm:cxn modelId="{7E5E4CAD-2200-4007-88ED-C01728B4A421}" type="presParOf" srcId="{96522A6C-5B90-4C0A-9EC8-494BEEC0B116}" destId="{D3AE0CFF-4E1C-4964-BBCA-215EDD0A30AC}" srcOrd="0" destOrd="0" presId="urn:microsoft.com/office/officeart/2005/8/layout/orgChart1"/>
    <dgm:cxn modelId="{E394B0D8-D1BD-4411-B919-1037E923B4E2}" type="presParOf" srcId="{96522A6C-5B90-4C0A-9EC8-494BEEC0B116}" destId="{582BFDE0-979C-4DB7-9E48-C20E8A387219}" srcOrd="1" destOrd="0" presId="urn:microsoft.com/office/officeart/2005/8/layout/orgChart1"/>
    <dgm:cxn modelId="{5D40D5E6-C0F9-48FA-9E46-9563FE07B0AE}" type="presParOf" srcId="{9D0DFD32-B6E1-4BA0-8690-3DFACE6A79DD}" destId="{1AC11ED3-1BCB-4423-A862-0B21B30B237C}" srcOrd="1" destOrd="0" presId="urn:microsoft.com/office/officeart/2005/8/layout/orgChart1"/>
    <dgm:cxn modelId="{A2F0807A-81B6-42AE-8339-170B451D6EA7}" type="presParOf" srcId="{1AC11ED3-1BCB-4423-A862-0B21B30B237C}" destId="{F6A82395-4B1D-4196-9010-AE5FE870288B}" srcOrd="0" destOrd="0" presId="urn:microsoft.com/office/officeart/2005/8/layout/orgChart1"/>
    <dgm:cxn modelId="{EE2C3EFA-91B0-4F7D-B8FE-C43B1073952F}" type="presParOf" srcId="{1AC11ED3-1BCB-4423-A862-0B21B30B237C}" destId="{681591E5-7BBF-4305-BBF3-6EE2259326F5}" srcOrd="1" destOrd="0" presId="urn:microsoft.com/office/officeart/2005/8/layout/orgChart1"/>
    <dgm:cxn modelId="{2A6CBCB2-93AB-4688-B175-5CE31783946D}" type="presParOf" srcId="{681591E5-7BBF-4305-BBF3-6EE2259326F5}" destId="{CF704702-3175-453E-B77B-BE1B70924E29}" srcOrd="0" destOrd="0" presId="urn:microsoft.com/office/officeart/2005/8/layout/orgChart1"/>
    <dgm:cxn modelId="{93DDB1E0-602A-41A1-8C50-3FB1E306F307}" type="presParOf" srcId="{CF704702-3175-453E-B77B-BE1B70924E29}" destId="{E4283824-05DE-4139-A329-17C159F8DFB2}" srcOrd="0" destOrd="0" presId="urn:microsoft.com/office/officeart/2005/8/layout/orgChart1"/>
    <dgm:cxn modelId="{0B8FBBFE-8035-48DE-B263-8D53C4815E4B}" type="presParOf" srcId="{CF704702-3175-453E-B77B-BE1B70924E29}" destId="{581B1D3B-F800-417F-B82B-B224659E5771}" srcOrd="1" destOrd="0" presId="urn:microsoft.com/office/officeart/2005/8/layout/orgChart1"/>
    <dgm:cxn modelId="{492276E6-83DB-4676-A54A-4B4E02F4BED3}" type="presParOf" srcId="{681591E5-7BBF-4305-BBF3-6EE2259326F5}" destId="{D226DB7E-3550-452B-BC34-3FA89D4C94ED}" srcOrd="1" destOrd="0" presId="urn:microsoft.com/office/officeart/2005/8/layout/orgChart1"/>
    <dgm:cxn modelId="{9AD343BB-EA24-4589-B50B-B0D3040CC605}" type="presParOf" srcId="{681591E5-7BBF-4305-BBF3-6EE2259326F5}" destId="{77EF4D52-FBE4-47E3-A1E4-A0B467EDFE97}" srcOrd="2" destOrd="0" presId="urn:microsoft.com/office/officeart/2005/8/layout/orgChart1"/>
    <dgm:cxn modelId="{51F3A03F-E67D-4904-8060-B0FFA865F388}" type="presParOf" srcId="{9D0DFD32-B6E1-4BA0-8690-3DFACE6A79DD}" destId="{15A39F47-BF94-414F-89E2-C0D2F4EF2955}" srcOrd="2" destOrd="0" presId="urn:microsoft.com/office/officeart/2005/8/layout/orgChart1"/>
    <dgm:cxn modelId="{9C8D73D8-B6BB-420D-BD96-B46DE5E826DF}" type="presParOf" srcId="{418C0E56-36D5-463F-B022-FF8386239804}" destId="{DA22222C-4EFE-4232-99FC-6134207410BA}"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1A397EE-84A4-4999-96F1-B58078E98DBD}" type="doc">
      <dgm:prSet loTypeId="urn:microsoft.com/office/officeart/2005/8/layout/hierarchy2" loCatId="hierarchy" qsTypeId="urn:microsoft.com/office/officeart/2005/8/quickstyle/simple2" qsCatId="simple" csTypeId="urn:microsoft.com/office/officeart/2005/8/colors/accent1_2" csCatId="accent1" phldr="1"/>
      <dgm:spPr/>
    </dgm:pt>
    <dgm:pt modelId="{9ECE6BB6-9DB7-4BA4-97D1-126DE77060AA}">
      <dgm:prSet custT="1"/>
      <dgm:spPr>
        <a:solidFill>
          <a:schemeClr val="bg2"/>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smtClean="0">
              <a:ln/>
              <a:solidFill>
                <a:schemeClr val="tx1"/>
              </a:solidFill>
              <a:effectLst/>
              <a:latin typeface="Arial" pitchFamily="34" charset="0"/>
              <a:ea typeface="Times New Roman" pitchFamily="18" charset="0"/>
            </a:rPr>
            <a:t>ΣΥΝΟΛΙΚΟ ΠΟΣΟ</a:t>
          </a:r>
          <a:endParaRPr kumimoji="0" lang="el-GR" sz="1200" b="0" i="0" u="none" strike="noStrike"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1400" b="1" i="0" u="none" strike="noStrike" cap="none" normalizeH="0" baseline="0" dirty="0" smtClean="0">
              <a:ln/>
              <a:solidFill>
                <a:schemeClr val="tx1"/>
              </a:solidFill>
              <a:effectLst/>
              <a:latin typeface="Arial" pitchFamily="34" charset="0"/>
              <a:ea typeface="Times New Roman" pitchFamily="18" charset="0"/>
            </a:rPr>
            <a:t>390.713,16 €</a:t>
          </a:r>
          <a:endParaRPr kumimoji="0" lang="el-GR" sz="1400" b="0" i="0" u="none" strike="noStrike" cap="none" normalizeH="0" baseline="0" dirty="0" smtClean="0">
            <a:ln/>
            <a:solidFill>
              <a:schemeClr val="tx1"/>
            </a:solidFill>
            <a:effectLst/>
            <a:latin typeface="Arial" pitchFamily="34" charset="0"/>
          </a:endParaRPr>
        </a:p>
      </dgm:t>
    </dgm:pt>
    <dgm:pt modelId="{E59B4E35-6F0C-4F79-9F49-35AEC78368E6}" type="parTrans" cxnId="{FD4AA0BD-9BDD-43A9-857D-2FA9C56E554D}">
      <dgm:prSet/>
      <dgm:spPr/>
      <dgm:t>
        <a:bodyPr/>
        <a:lstStyle/>
        <a:p>
          <a:endParaRPr lang="el-GR"/>
        </a:p>
      </dgm:t>
    </dgm:pt>
    <dgm:pt modelId="{EB464E8F-4D9A-4870-8204-0C5F8A32E729}" type="sibTrans" cxnId="{FD4AA0BD-9BDD-43A9-857D-2FA9C56E554D}">
      <dgm:prSet/>
      <dgm:spPr/>
      <dgm:t>
        <a:bodyPr/>
        <a:lstStyle/>
        <a:p>
          <a:endParaRPr lang="el-GR"/>
        </a:p>
      </dgm:t>
    </dgm:pt>
    <dgm:pt modelId="{570678B5-0853-4EEC-B41C-A4A5E2E25F78}" type="pres">
      <dgm:prSet presAssocID="{A1A397EE-84A4-4999-96F1-B58078E98DBD}" presName="diagram" presStyleCnt="0">
        <dgm:presLayoutVars>
          <dgm:chPref val="1"/>
          <dgm:dir/>
          <dgm:animOne val="branch"/>
          <dgm:animLvl val="lvl"/>
          <dgm:resizeHandles val="exact"/>
        </dgm:presLayoutVars>
      </dgm:prSet>
      <dgm:spPr/>
    </dgm:pt>
    <dgm:pt modelId="{469CF2BC-5C03-4FE1-9CCC-EE82A72D4DF4}" type="pres">
      <dgm:prSet presAssocID="{9ECE6BB6-9DB7-4BA4-97D1-126DE77060AA}" presName="root1" presStyleCnt="0"/>
      <dgm:spPr/>
    </dgm:pt>
    <dgm:pt modelId="{F5B72F1D-4C96-4C62-9761-45641B6923F2}" type="pres">
      <dgm:prSet presAssocID="{9ECE6BB6-9DB7-4BA4-97D1-126DE77060AA}" presName="LevelOneTextNode" presStyleLbl="node0" presStyleIdx="0" presStyleCnt="1">
        <dgm:presLayoutVars>
          <dgm:chPref val="3"/>
        </dgm:presLayoutVars>
      </dgm:prSet>
      <dgm:spPr/>
      <dgm:t>
        <a:bodyPr/>
        <a:lstStyle/>
        <a:p>
          <a:endParaRPr lang="el-GR"/>
        </a:p>
      </dgm:t>
    </dgm:pt>
    <dgm:pt modelId="{99B675AE-F136-4E56-84F6-A6E046FB94B6}" type="pres">
      <dgm:prSet presAssocID="{9ECE6BB6-9DB7-4BA4-97D1-126DE77060AA}" presName="level2hierChild" presStyleCnt="0"/>
      <dgm:spPr/>
    </dgm:pt>
  </dgm:ptLst>
  <dgm:cxnLst>
    <dgm:cxn modelId="{4ECD6512-908D-4434-8E93-A9196FB64E2E}" type="presOf" srcId="{9ECE6BB6-9DB7-4BA4-97D1-126DE77060AA}" destId="{F5B72F1D-4C96-4C62-9761-45641B6923F2}" srcOrd="0" destOrd="0" presId="urn:microsoft.com/office/officeart/2005/8/layout/hierarchy2"/>
    <dgm:cxn modelId="{DE1D5855-76A7-49BA-B4D9-3717DEDC0F75}" type="presOf" srcId="{A1A397EE-84A4-4999-96F1-B58078E98DBD}" destId="{570678B5-0853-4EEC-B41C-A4A5E2E25F78}" srcOrd="0" destOrd="0" presId="urn:microsoft.com/office/officeart/2005/8/layout/hierarchy2"/>
    <dgm:cxn modelId="{FD4AA0BD-9BDD-43A9-857D-2FA9C56E554D}" srcId="{A1A397EE-84A4-4999-96F1-B58078E98DBD}" destId="{9ECE6BB6-9DB7-4BA4-97D1-126DE77060AA}" srcOrd="0" destOrd="0" parTransId="{E59B4E35-6F0C-4F79-9F49-35AEC78368E6}" sibTransId="{EB464E8F-4D9A-4870-8204-0C5F8A32E729}"/>
    <dgm:cxn modelId="{4FEF3DBF-39AA-42B8-9525-869907E8F91E}" type="presParOf" srcId="{570678B5-0853-4EEC-B41C-A4A5E2E25F78}" destId="{469CF2BC-5C03-4FE1-9CCC-EE82A72D4DF4}" srcOrd="0" destOrd="0" presId="urn:microsoft.com/office/officeart/2005/8/layout/hierarchy2"/>
    <dgm:cxn modelId="{C2AA8D28-D2C8-40B3-A51E-C55E5DED51DD}" type="presParOf" srcId="{469CF2BC-5C03-4FE1-9CCC-EE82A72D4DF4}" destId="{F5B72F1D-4C96-4C62-9761-45641B6923F2}" srcOrd="0" destOrd="0" presId="urn:microsoft.com/office/officeart/2005/8/layout/hierarchy2"/>
    <dgm:cxn modelId="{7EF4185B-BA11-4057-978C-07DEC43CA2ED}" type="presParOf" srcId="{469CF2BC-5C03-4FE1-9CCC-EE82A72D4DF4}" destId="{99B675AE-F136-4E56-84F6-A6E046FB94B6}" srcOrd="1" destOrd="0" presId="urn:microsoft.com/office/officeart/2005/8/layout/hierarchy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6A82395-4B1D-4196-9010-AE5FE870288B}">
      <dsp:nvSpPr>
        <dsp:cNvPr id="0" name=""/>
        <dsp:cNvSpPr/>
      </dsp:nvSpPr>
      <dsp:spPr>
        <a:xfrm>
          <a:off x="4638314" y="2222653"/>
          <a:ext cx="91440" cy="336838"/>
        </a:xfrm>
        <a:custGeom>
          <a:avLst/>
          <a:gdLst/>
          <a:ahLst/>
          <a:cxnLst/>
          <a:rect l="0" t="0" r="0" b="0"/>
          <a:pathLst>
            <a:path>
              <a:moveTo>
                <a:pt x="45720" y="0"/>
              </a:moveTo>
              <a:lnTo>
                <a:pt x="45720" y="33683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E254C13-F138-45A6-9A45-DA1F8CDC9E9A}">
      <dsp:nvSpPr>
        <dsp:cNvPr id="0" name=""/>
        <dsp:cNvSpPr/>
      </dsp:nvSpPr>
      <dsp:spPr>
        <a:xfrm>
          <a:off x="2743199" y="1083817"/>
          <a:ext cx="1940834" cy="336838"/>
        </a:xfrm>
        <a:custGeom>
          <a:avLst/>
          <a:gdLst/>
          <a:ahLst/>
          <a:cxnLst/>
          <a:rect l="0" t="0" r="0" b="0"/>
          <a:pathLst>
            <a:path>
              <a:moveTo>
                <a:pt x="0" y="0"/>
              </a:moveTo>
              <a:lnTo>
                <a:pt x="0" y="168419"/>
              </a:lnTo>
              <a:lnTo>
                <a:pt x="1940834" y="168419"/>
              </a:lnTo>
              <a:lnTo>
                <a:pt x="1940834" y="33683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E91D01A-FBB2-4DF3-B48C-542DB051EB79}">
      <dsp:nvSpPr>
        <dsp:cNvPr id="0" name=""/>
        <dsp:cNvSpPr/>
      </dsp:nvSpPr>
      <dsp:spPr>
        <a:xfrm>
          <a:off x="2697479" y="2222653"/>
          <a:ext cx="91440" cy="336838"/>
        </a:xfrm>
        <a:custGeom>
          <a:avLst/>
          <a:gdLst/>
          <a:ahLst/>
          <a:cxnLst/>
          <a:rect l="0" t="0" r="0" b="0"/>
          <a:pathLst>
            <a:path>
              <a:moveTo>
                <a:pt x="45720" y="0"/>
              </a:moveTo>
              <a:lnTo>
                <a:pt x="45720" y="33683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9E234A7-BF2E-4942-B944-668AE142151A}">
      <dsp:nvSpPr>
        <dsp:cNvPr id="0" name=""/>
        <dsp:cNvSpPr/>
      </dsp:nvSpPr>
      <dsp:spPr>
        <a:xfrm>
          <a:off x="2697479" y="1083817"/>
          <a:ext cx="91440" cy="336838"/>
        </a:xfrm>
        <a:custGeom>
          <a:avLst/>
          <a:gdLst/>
          <a:ahLst/>
          <a:cxnLst/>
          <a:rect l="0" t="0" r="0" b="0"/>
          <a:pathLst>
            <a:path>
              <a:moveTo>
                <a:pt x="45720" y="0"/>
              </a:moveTo>
              <a:lnTo>
                <a:pt x="45720" y="33683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CD7B375-1930-4915-ACC8-BD01D1F9FDBE}">
      <dsp:nvSpPr>
        <dsp:cNvPr id="0" name=""/>
        <dsp:cNvSpPr/>
      </dsp:nvSpPr>
      <dsp:spPr>
        <a:xfrm>
          <a:off x="756645" y="2222653"/>
          <a:ext cx="91440" cy="336838"/>
        </a:xfrm>
        <a:custGeom>
          <a:avLst/>
          <a:gdLst/>
          <a:ahLst/>
          <a:cxnLst/>
          <a:rect l="0" t="0" r="0" b="0"/>
          <a:pathLst>
            <a:path>
              <a:moveTo>
                <a:pt x="45720" y="0"/>
              </a:moveTo>
              <a:lnTo>
                <a:pt x="45720" y="33683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6641BFB-CC67-4A63-A83F-1C9127B53A9B}">
      <dsp:nvSpPr>
        <dsp:cNvPr id="0" name=""/>
        <dsp:cNvSpPr/>
      </dsp:nvSpPr>
      <dsp:spPr>
        <a:xfrm>
          <a:off x="802365" y="1083817"/>
          <a:ext cx="1940834" cy="336838"/>
        </a:xfrm>
        <a:custGeom>
          <a:avLst/>
          <a:gdLst/>
          <a:ahLst/>
          <a:cxnLst/>
          <a:rect l="0" t="0" r="0" b="0"/>
          <a:pathLst>
            <a:path>
              <a:moveTo>
                <a:pt x="1940834" y="0"/>
              </a:moveTo>
              <a:lnTo>
                <a:pt x="1940834" y="168419"/>
              </a:lnTo>
              <a:lnTo>
                <a:pt x="0" y="168419"/>
              </a:lnTo>
              <a:lnTo>
                <a:pt x="0" y="33683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40C9688-BBA8-4762-9291-F5F84D40A5C9}">
      <dsp:nvSpPr>
        <dsp:cNvPr id="0" name=""/>
        <dsp:cNvSpPr/>
      </dsp:nvSpPr>
      <dsp:spPr>
        <a:xfrm>
          <a:off x="1941202" y="281819"/>
          <a:ext cx="1603995" cy="801997"/>
        </a:xfrm>
        <a:prstGeom prst="rect">
          <a:avLst/>
        </a:prstGeom>
        <a:solidFill>
          <a:schemeClr val="bg2"/>
        </a:solidFill>
        <a:ln w="38100" cap="flat" cmpd="sng" algn="ctr">
          <a:solidFill>
            <a:schemeClr val="lt1">
              <a:hueOff val="0"/>
              <a:satOff val="0"/>
              <a:lumOff val="0"/>
              <a:alphaOff val="0"/>
            </a:schemeClr>
          </a:solidFill>
          <a:prstDash val="solid"/>
        </a:ln>
        <a:effectLst>
          <a:outerShdw blurRad="57150" dist="38100" dir="5400000" algn="ctr" rotWithShape="0">
            <a:schemeClr val="accen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1" i="0" u="sng" strike="noStrike" kern="1200" cap="none" normalizeH="0" baseline="0" dirty="0" smtClean="0">
              <a:ln/>
              <a:solidFill>
                <a:schemeClr val="tx1"/>
              </a:solidFill>
              <a:effectLst/>
              <a:latin typeface="Arial" pitchFamily="34" charset="0"/>
              <a:ea typeface="Times New Roman" pitchFamily="18" charset="0"/>
            </a:rPr>
            <a:t>ΑΠΟΦΑΣΕΙΣ</a:t>
          </a:r>
          <a:endParaRPr kumimoji="0" lang="el-GR" sz="1200" b="1" i="0" u="none" strike="noStrike" kern="1200"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1200" b="0" i="0" u="none" strike="noStrike" kern="1200" cap="none" normalizeH="0" baseline="0" dirty="0" smtClean="0">
              <a:ln/>
              <a:solidFill>
                <a:schemeClr val="tx1"/>
              </a:solidFill>
              <a:effectLst/>
              <a:latin typeface="Arial" pitchFamily="34" charset="0"/>
            </a:rPr>
            <a:t>141</a:t>
          </a:r>
          <a:endParaRPr kumimoji="0" lang="en-US" sz="1200" b="0" i="0" u="none" strike="noStrike" kern="1200" cap="none" normalizeH="0" baseline="0" dirty="0" smtClean="0">
            <a:ln/>
            <a:solidFill>
              <a:schemeClr val="tx1"/>
            </a:solidFill>
            <a:effectLst/>
            <a:latin typeface="Arial" pitchFamily="34" charset="0"/>
          </a:endParaRPr>
        </a:p>
      </dsp:txBody>
      <dsp:txXfrm>
        <a:off x="1941202" y="281819"/>
        <a:ext cx="1603995" cy="801997"/>
      </dsp:txXfrm>
    </dsp:sp>
    <dsp:sp modelId="{963D4AAA-F9AF-4226-BB5D-80F37E4291C9}">
      <dsp:nvSpPr>
        <dsp:cNvPr id="0" name=""/>
        <dsp:cNvSpPr/>
      </dsp:nvSpPr>
      <dsp:spPr>
        <a:xfrm>
          <a:off x="368" y="1420656"/>
          <a:ext cx="1603995" cy="801997"/>
        </a:xfrm>
        <a:prstGeom prst="rect">
          <a:avLst/>
        </a:prstGeom>
        <a:solidFill>
          <a:schemeClr val="bg2"/>
        </a:solidFill>
        <a:ln w="38100" cap="flat" cmpd="sng" algn="ctr">
          <a:solidFill>
            <a:schemeClr val="lt1">
              <a:hueOff val="0"/>
              <a:satOff val="0"/>
              <a:lumOff val="0"/>
              <a:alphaOff val="0"/>
            </a:schemeClr>
          </a:solidFill>
          <a:prstDash val="solid"/>
        </a:ln>
        <a:effectLst>
          <a:outerShdw blurRad="57150" dist="38100" dir="5400000" algn="ctr" rotWithShape="0">
            <a:schemeClr val="accen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1" i="0" u="none" strike="noStrike" kern="1200" cap="none" normalizeH="0" baseline="0" dirty="0" smtClean="0">
              <a:ln/>
              <a:solidFill>
                <a:schemeClr val="tx1"/>
              </a:solidFill>
              <a:effectLst/>
              <a:latin typeface="Arial" pitchFamily="34" charset="0"/>
              <a:ea typeface="Times New Roman" pitchFamily="18" charset="0"/>
            </a:rPr>
            <a:t>ΓΙΑ ΠΑΡΑΒΑΣΕΙΣ Δ.Σ. </a:t>
          </a:r>
          <a:r>
            <a:rPr kumimoji="0" lang="en-US" sz="1200" b="1" i="0" u="none" strike="noStrike" kern="1200" cap="none" normalizeH="0" baseline="0" dirty="0" smtClean="0">
              <a:ln/>
              <a:solidFill>
                <a:schemeClr val="tx1"/>
              </a:solidFill>
              <a:effectLst/>
              <a:latin typeface="Arial" pitchFamily="34" charset="0"/>
              <a:ea typeface="Times New Roman" pitchFamily="18" charset="0"/>
            </a:rPr>
            <a:t>MARPOL</a:t>
          </a:r>
          <a:endParaRPr kumimoji="0" lang="en-US" sz="1200" b="1" i="0" u="none" strike="noStrike" kern="1200"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1200" b="0" i="0" u="none" strike="noStrike" kern="1200" cap="none" normalizeH="0" baseline="0" dirty="0" smtClean="0">
              <a:ln/>
              <a:solidFill>
                <a:schemeClr val="tx1"/>
              </a:solidFill>
              <a:effectLst/>
              <a:latin typeface="Arial" pitchFamily="34" charset="0"/>
            </a:rPr>
            <a:t>50</a:t>
          </a:r>
        </a:p>
      </dsp:txBody>
      <dsp:txXfrm>
        <a:off x="368" y="1420656"/>
        <a:ext cx="1603995" cy="801997"/>
      </dsp:txXfrm>
    </dsp:sp>
    <dsp:sp modelId="{A4D2EAB3-7399-431D-AFAB-FC2BCBE0D53E}">
      <dsp:nvSpPr>
        <dsp:cNvPr id="0" name=""/>
        <dsp:cNvSpPr/>
      </dsp:nvSpPr>
      <dsp:spPr>
        <a:xfrm>
          <a:off x="368" y="2559492"/>
          <a:ext cx="1603995" cy="801997"/>
        </a:xfrm>
        <a:prstGeom prst="rect">
          <a:avLst/>
        </a:prstGeom>
        <a:solidFill>
          <a:schemeClr val="bg2"/>
        </a:solidFill>
        <a:ln w="38100" cap="flat" cmpd="sng" algn="ctr">
          <a:solidFill>
            <a:schemeClr val="lt1">
              <a:hueOff val="0"/>
              <a:satOff val="0"/>
              <a:lumOff val="0"/>
              <a:alphaOff val="0"/>
            </a:schemeClr>
          </a:solidFill>
          <a:prstDash val="solid"/>
        </a:ln>
        <a:effectLst>
          <a:outerShdw blurRad="57150" dist="38100" dir="5400000" algn="ctr" rotWithShape="0">
            <a:schemeClr val="accen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1" i="0" u="none" strike="noStrike" kern="1200" cap="none" normalizeH="0" baseline="0" dirty="0" smtClean="0">
              <a:ln/>
              <a:solidFill>
                <a:schemeClr val="tx1"/>
              </a:solidFill>
              <a:effectLst/>
              <a:latin typeface="Arial" pitchFamily="34" charset="0"/>
              <a:ea typeface="Times New Roman" pitchFamily="18" charset="0"/>
            </a:rPr>
            <a:t>ΣΥΝΟΛΙΚΟ ΠΟΣΟ ΓΙΑ ΠΑΡΑΒΑΣΕΙΣ Δ.Σ. </a:t>
          </a:r>
          <a:r>
            <a:rPr kumimoji="0" lang="en-US" sz="1200" b="1" i="0" u="none" strike="noStrike" kern="1200" cap="none" normalizeH="0" baseline="0" dirty="0" smtClean="0">
              <a:ln/>
              <a:solidFill>
                <a:schemeClr val="tx1"/>
              </a:solidFill>
              <a:effectLst/>
              <a:latin typeface="Arial" pitchFamily="34" charset="0"/>
              <a:ea typeface="Times New Roman" pitchFamily="18" charset="0"/>
            </a:rPr>
            <a:t>MARPOL</a:t>
          </a:r>
          <a:endParaRPr kumimoji="0" lang="en-US" sz="1200" b="1" i="0" u="none" strike="noStrike" kern="1200"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1200" b="0" i="0" u="none" strike="noStrike" kern="1200" cap="none" normalizeH="0" baseline="0" dirty="0" smtClean="0">
              <a:ln/>
              <a:solidFill>
                <a:schemeClr val="tx1"/>
              </a:solidFill>
              <a:effectLst/>
              <a:latin typeface="Arial" pitchFamily="34" charset="0"/>
              <a:ea typeface="Times New Roman" pitchFamily="18" charset="0"/>
            </a:rPr>
            <a:t>66.400</a:t>
          </a:r>
          <a:r>
            <a:rPr kumimoji="0" lang="en-US" sz="1200" b="0" i="0" u="none" strike="noStrike" kern="1200" cap="none" normalizeH="0" baseline="0" dirty="0" smtClean="0">
              <a:ln/>
              <a:solidFill>
                <a:schemeClr val="tx1"/>
              </a:solidFill>
              <a:effectLst/>
              <a:latin typeface="Arial" pitchFamily="34" charset="0"/>
              <a:ea typeface="Times New Roman" pitchFamily="18" charset="0"/>
            </a:rPr>
            <a:t>,00 €</a:t>
          </a:r>
          <a:endParaRPr kumimoji="0" lang="en-US" sz="1200" b="0" i="0" u="none" strike="noStrike" kern="1200" cap="none" normalizeH="0" baseline="0" dirty="0" smtClean="0">
            <a:ln/>
            <a:solidFill>
              <a:schemeClr val="tx1"/>
            </a:solidFill>
            <a:effectLst/>
            <a:latin typeface="Arial" pitchFamily="34" charset="0"/>
          </a:endParaRPr>
        </a:p>
      </dsp:txBody>
      <dsp:txXfrm>
        <a:off x="368" y="2559492"/>
        <a:ext cx="1603995" cy="801997"/>
      </dsp:txXfrm>
    </dsp:sp>
    <dsp:sp modelId="{BB5E23F5-0B68-4312-A672-9FE3506658C2}">
      <dsp:nvSpPr>
        <dsp:cNvPr id="0" name=""/>
        <dsp:cNvSpPr/>
      </dsp:nvSpPr>
      <dsp:spPr>
        <a:xfrm>
          <a:off x="1941202" y="1420656"/>
          <a:ext cx="1603995" cy="801997"/>
        </a:xfrm>
        <a:prstGeom prst="rect">
          <a:avLst/>
        </a:prstGeom>
        <a:solidFill>
          <a:schemeClr val="bg2"/>
        </a:solidFill>
        <a:ln w="38100" cap="flat" cmpd="sng" algn="ctr">
          <a:solidFill>
            <a:schemeClr val="lt1">
              <a:hueOff val="0"/>
              <a:satOff val="0"/>
              <a:lumOff val="0"/>
              <a:alphaOff val="0"/>
            </a:schemeClr>
          </a:solidFill>
          <a:prstDash val="solid"/>
        </a:ln>
        <a:effectLst>
          <a:outerShdw blurRad="57150" dist="38100" dir="5400000" algn="ctr" rotWithShape="0">
            <a:schemeClr val="accen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1" i="0" u="none" strike="noStrike" kern="1200" cap="none" normalizeH="0" baseline="0" dirty="0" smtClean="0">
              <a:ln/>
              <a:solidFill>
                <a:schemeClr val="tx1"/>
              </a:solidFill>
              <a:effectLst/>
              <a:latin typeface="Arial" pitchFamily="34" charset="0"/>
              <a:ea typeface="Times New Roman" pitchFamily="18" charset="0"/>
            </a:rPr>
            <a:t>ΓΙΑ ΠΑΡΑΒΑΣΕΙΣ Π.Δ. 55/98 –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1" i="0" u="none" strike="noStrike" kern="1200" cap="none" normalizeH="0" baseline="0" dirty="0" smtClean="0">
              <a:ln/>
              <a:solidFill>
                <a:schemeClr val="tx1"/>
              </a:solidFill>
              <a:effectLst/>
              <a:latin typeface="Arial" pitchFamily="34" charset="0"/>
              <a:ea typeface="Times New Roman" pitchFamily="18" charset="0"/>
            </a:rPr>
            <a:t>Ν. 4037/2012</a:t>
          </a:r>
          <a:endParaRPr kumimoji="0" lang="el-GR" sz="1200" b="1" i="0" u="none" strike="noStrike" kern="1200"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1200" b="0" i="0" u="none" strike="noStrike" kern="1200" cap="none" normalizeH="0" baseline="0" dirty="0" smtClean="0">
              <a:ln/>
              <a:solidFill>
                <a:schemeClr val="tx1"/>
              </a:solidFill>
              <a:effectLst/>
              <a:latin typeface="Arial" pitchFamily="34" charset="0"/>
            </a:rPr>
            <a:t>85</a:t>
          </a:r>
        </a:p>
      </dsp:txBody>
      <dsp:txXfrm>
        <a:off x="1941202" y="1420656"/>
        <a:ext cx="1603995" cy="801997"/>
      </dsp:txXfrm>
    </dsp:sp>
    <dsp:sp modelId="{A8C847AB-0DCD-4FD8-A095-C04DECBB973A}">
      <dsp:nvSpPr>
        <dsp:cNvPr id="0" name=""/>
        <dsp:cNvSpPr/>
      </dsp:nvSpPr>
      <dsp:spPr>
        <a:xfrm>
          <a:off x="1941202" y="2559492"/>
          <a:ext cx="1603995" cy="801997"/>
        </a:xfrm>
        <a:prstGeom prst="rect">
          <a:avLst/>
        </a:prstGeom>
        <a:solidFill>
          <a:schemeClr val="bg2"/>
        </a:solidFill>
        <a:ln w="38100" cap="flat" cmpd="sng" algn="ctr">
          <a:solidFill>
            <a:schemeClr val="lt1">
              <a:hueOff val="0"/>
              <a:satOff val="0"/>
              <a:lumOff val="0"/>
              <a:alphaOff val="0"/>
            </a:schemeClr>
          </a:solidFill>
          <a:prstDash val="solid"/>
        </a:ln>
        <a:effectLst>
          <a:outerShdw blurRad="57150" dist="38100" dir="5400000" algn="ctr" rotWithShape="0">
            <a:schemeClr val="accen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1" i="0" u="none" strike="noStrike" kern="1200" cap="none" normalizeH="0" baseline="0" dirty="0" smtClean="0">
              <a:ln/>
              <a:solidFill>
                <a:schemeClr val="tx1"/>
              </a:solidFill>
              <a:effectLst/>
              <a:latin typeface="Arial" pitchFamily="34" charset="0"/>
              <a:ea typeface="Times New Roman" pitchFamily="18" charset="0"/>
            </a:rPr>
            <a:t>ΣΥΝΟΛΙΚΟ ΠΟΣΟ ΓΙΑ ΠΑΡΑΒΑΣΕΙΣ Π.Δ. 55/98 – Ν. 4037/2012</a:t>
          </a:r>
          <a:endParaRPr kumimoji="0" lang="el-GR" sz="1200" b="1" i="0" u="none" strike="noStrike" kern="1200"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1200" b="0" i="0" u="none" strike="noStrike" kern="1200" cap="none" normalizeH="0" baseline="0" dirty="0" smtClean="0">
              <a:ln/>
              <a:solidFill>
                <a:schemeClr val="tx1"/>
              </a:solidFill>
              <a:effectLst/>
              <a:latin typeface="Arial" pitchFamily="34" charset="0"/>
              <a:ea typeface="Times New Roman" pitchFamily="18" charset="0"/>
            </a:rPr>
            <a:t>270.800</a:t>
          </a:r>
          <a:r>
            <a:rPr kumimoji="0" lang="en-US" sz="1200" b="0" i="0" u="none" strike="noStrike" kern="1200" cap="none" normalizeH="0" baseline="0" dirty="0" smtClean="0">
              <a:ln/>
              <a:solidFill>
                <a:schemeClr val="tx1"/>
              </a:solidFill>
              <a:effectLst/>
              <a:latin typeface="Arial" pitchFamily="34" charset="0"/>
              <a:ea typeface="Times New Roman" pitchFamily="18" charset="0"/>
            </a:rPr>
            <a:t>,00</a:t>
          </a:r>
          <a:r>
            <a:rPr kumimoji="0" lang="el-GR" sz="1200" b="0" i="0" u="none" strike="noStrike" kern="1200" cap="none" normalizeH="0" baseline="0" dirty="0" smtClean="0">
              <a:ln/>
              <a:solidFill>
                <a:schemeClr val="tx1"/>
              </a:solidFill>
              <a:effectLst/>
              <a:latin typeface="Arial" pitchFamily="34" charset="0"/>
              <a:ea typeface="Times New Roman" pitchFamily="18" charset="0"/>
            </a:rPr>
            <a:t> €</a:t>
          </a:r>
          <a:endParaRPr kumimoji="0" lang="el-GR" sz="1200" b="0" i="0" u="none" strike="noStrike" kern="1200" cap="none" normalizeH="0" baseline="0" dirty="0" smtClean="0">
            <a:ln/>
            <a:solidFill>
              <a:schemeClr val="tx1"/>
            </a:solidFill>
            <a:effectLst/>
            <a:latin typeface="Arial" pitchFamily="34" charset="0"/>
          </a:endParaRPr>
        </a:p>
      </dsp:txBody>
      <dsp:txXfrm>
        <a:off x="1941202" y="2559492"/>
        <a:ext cx="1603995" cy="801997"/>
      </dsp:txXfrm>
    </dsp:sp>
    <dsp:sp modelId="{D3AE0CFF-4E1C-4964-BBCA-215EDD0A30AC}">
      <dsp:nvSpPr>
        <dsp:cNvPr id="0" name=""/>
        <dsp:cNvSpPr/>
      </dsp:nvSpPr>
      <dsp:spPr>
        <a:xfrm>
          <a:off x="3882036" y="1420656"/>
          <a:ext cx="1603995" cy="801997"/>
        </a:xfrm>
        <a:prstGeom prst="rect">
          <a:avLst/>
        </a:prstGeom>
        <a:solidFill>
          <a:schemeClr val="bg2"/>
        </a:solidFill>
        <a:ln w="38100" cap="flat" cmpd="sng" algn="ctr">
          <a:solidFill>
            <a:schemeClr val="lt1">
              <a:hueOff val="0"/>
              <a:satOff val="0"/>
              <a:lumOff val="0"/>
              <a:alphaOff val="0"/>
            </a:schemeClr>
          </a:solidFill>
          <a:prstDash val="solid"/>
        </a:ln>
        <a:effectLst>
          <a:outerShdw blurRad="57150" dist="38100" dir="5400000" algn="ctr" rotWithShape="0">
            <a:schemeClr val="accen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1" i="0" u="none" strike="noStrike" kern="1200" cap="none" normalizeH="0" baseline="0" dirty="0" smtClean="0">
              <a:ln/>
              <a:solidFill>
                <a:schemeClr val="tx1"/>
              </a:solidFill>
              <a:effectLst/>
              <a:latin typeface="Arial" pitchFamily="34" charset="0"/>
              <a:ea typeface="Times New Roman" pitchFamily="18" charset="0"/>
            </a:rPr>
            <a:t>ΓΙΑ ΚΑΤΑΛΟΓΙΣΜΟΥΣ ΔΑΠΑΝΩΝ</a:t>
          </a:r>
          <a:endParaRPr kumimoji="0" lang="el-GR" sz="1200" b="1" i="0" u="none" strike="noStrike" kern="1200"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1200" b="0" i="0" u="none" strike="noStrike" kern="1200" cap="none" normalizeH="0" baseline="0" dirty="0" smtClean="0">
              <a:ln/>
              <a:solidFill>
                <a:schemeClr val="tx1"/>
              </a:solidFill>
              <a:effectLst/>
              <a:latin typeface="Arial" pitchFamily="34" charset="0"/>
            </a:rPr>
            <a:t>06</a:t>
          </a:r>
        </a:p>
      </dsp:txBody>
      <dsp:txXfrm>
        <a:off x="3882036" y="1420656"/>
        <a:ext cx="1603995" cy="801997"/>
      </dsp:txXfrm>
    </dsp:sp>
    <dsp:sp modelId="{E4283824-05DE-4139-A329-17C159F8DFB2}">
      <dsp:nvSpPr>
        <dsp:cNvPr id="0" name=""/>
        <dsp:cNvSpPr/>
      </dsp:nvSpPr>
      <dsp:spPr>
        <a:xfrm>
          <a:off x="3882036" y="2559492"/>
          <a:ext cx="1603995" cy="801997"/>
        </a:xfrm>
        <a:prstGeom prst="rect">
          <a:avLst/>
        </a:prstGeom>
        <a:solidFill>
          <a:schemeClr val="bg2"/>
        </a:solidFill>
        <a:ln w="38100" cap="flat" cmpd="sng" algn="ctr">
          <a:solidFill>
            <a:schemeClr val="lt1">
              <a:hueOff val="0"/>
              <a:satOff val="0"/>
              <a:lumOff val="0"/>
              <a:alphaOff val="0"/>
            </a:schemeClr>
          </a:solidFill>
          <a:prstDash val="solid"/>
        </a:ln>
        <a:effectLst>
          <a:outerShdw blurRad="57150" dist="38100" dir="5400000" algn="ctr" rotWithShape="0">
            <a:schemeClr val="accen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1" i="0" u="none" strike="noStrike" kern="1200" cap="none" normalizeH="0" baseline="0" dirty="0" smtClean="0">
              <a:ln/>
              <a:solidFill>
                <a:schemeClr val="tx1"/>
              </a:solidFill>
              <a:effectLst/>
              <a:latin typeface="Arial" pitchFamily="34" charset="0"/>
              <a:ea typeface="Times New Roman" pitchFamily="18" charset="0"/>
            </a:rPr>
            <a:t>ΣΥΝΟΛΙΚΟ ΠΟΣΟ ΓΙΑ ΚΑΤΑΛΟΓΙΣΜΟΥΣ ΔΑΠΑΝΩΝ</a:t>
          </a:r>
          <a:endParaRPr kumimoji="0" lang="el-GR" sz="1200" b="1" i="0" u="none" strike="noStrike" kern="1200"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1200" b="0" i="0" u="none" strike="noStrike" kern="1200" cap="none" normalizeH="0" baseline="0" dirty="0" smtClean="0">
              <a:ln/>
              <a:solidFill>
                <a:schemeClr val="tx1"/>
              </a:solidFill>
              <a:effectLst/>
              <a:latin typeface="Arial" pitchFamily="34" charset="0"/>
              <a:ea typeface="Times New Roman" pitchFamily="18" charset="0"/>
            </a:rPr>
            <a:t>53.513,16 €</a:t>
          </a:r>
          <a:endParaRPr kumimoji="0" lang="el-GR" sz="1200" b="0" i="0" u="none" strike="noStrike" kern="1200" cap="none" normalizeH="0" baseline="0" dirty="0" smtClean="0">
            <a:ln/>
            <a:solidFill>
              <a:schemeClr val="tx1"/>
            </a:solidFill>
            <a:effectLst/>
            <a:latin typeface="Arial" pitchFamily="34" charset="0"/>
          </a:endParaRPr>
        </a:p>
      </dsp:txBody>
      <dsp:txXfrm>
        <a:off x="3882036" y="2559492"/>
        <a:ext cx="1603995" cy="801997"/>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5B72F1D-4C96-4C62-9761-45641B6923F2}">
      <dsp:nvSpPr>
        <dsp:cNvPr id="0" name=""/>
        <dsp:cNvSpPr/>
      </dsp:nvSpPr>
      <dsp:spPr>
        <a:xfrm>
          <a:off x="125" y="50648"/>
          <a:ext cx="1511918" cy="755959"/>
        </a:xfrm>
        <a:prstGeom prst="roundRect">
          <a:avLst>
            <a:gd name="adj" fmla="val 10000"/>
          </a:avLst>
        </a:prstGeom>
        <a:solidFill>
          <a:schemeClr val="bg2"/>
        </a:solidFill>
        <a:ln w="38100" cap="flat" cmpd="sng" algn="ctr">
          <a:solidFill>
            <a:schemeClr val="lt1">
              <a:hueOff val="0"/>
              <a:satOff val="0"/>
              <a:lumOff val="0"/>
              <a:alphaOff val="0"/>
            </a:schemeClr>
          </a:solidFill>
          <a:prstDash val="solid"/>
        </a:ln>
        <a:effectLst>
          <a:outerShdw blurRad="57150" dist="38100" dir="5400000" algn="ctr" rotWithShape="0">
            <a:schemeClr val="accen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0" i="0" u="none" strike="noStrike" kern="1200" cap="none" normalizeH="0" baseline="0" dirty="0" smtClean="0">
              <a:ln/>
              <a:solidFill>
                <a:schemeClr val="tx1"/>
              </a:solidFill>
              <a:effectLst/>
              <a:latin typeface="Arial" pitchFamily="34" charset="0"/>
              <a:ea typeface="Times New Roman" pitchFamily="18" charset="0"/>
            </a:rPr>
            <a:t>ΣΥΝΟΛΙΚΟ ΠΟΣΟ</a:t>
          </a:r>
          <a:endParaRPr kumimoji="0" lang="el-GR" sz="1200" b="0" i="0" u="none" strike="noStrike" kern="1200"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1400" b="1" i="0" u="none" strike="noStrike" kern="1200" cap="none" normalizeH="0" baseline="0" dirty="0" smtClean="0">
              <a:ln/>
              <a:solidFill>
                <a:schemeClr val="tx1"/>
              </a:solidFill>
              <a:effectLst/>
              <a:latin typeface="Arial" pitchFamily="34" charset="0"/>
              <a:ea typeface="Times New Roman" pitchFamily="18" charset="0"/>
            </a:rPr>
            <a:t>390.713,16 €</a:t>
          </a:r>
          <a:endParaRPr kumimoji="0" lang="el-GR" sz="1400" b="0" i="0" u="none" strike="noStrike" kern="1200" cap="none" normalizeH="0" baseline="0" dirty="0" smtClean="0">
            <a:ln/>
            <a:solidFill>
              <a:schemeClr val="tx1"/>
            </a:solidFill>
            <a:effectLst/>
            <a:latin typeface="Arial" pitchFamily="34" charset="0"/>
          </a:endParaRPr>
        </a:p>
      </dsp:txBody>
      <dsp:txXfrm>
        <a:off x="125" y="50648"/>
        <a:ext cx="1511918" cy="755959"/>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1" y="0"/>
            <a:ext cx="2945293" cy="496961"/>
          </a:xfrm>
          <a:prstGeom prst="rect">
            <a:avLst/>
          </a:prstGeom>
        </p:spPr>
        <p:txBody>
          <a:bodyPr vert="horz" lIns="90433" tIns="45217" rIns="90433" bIns="45217" rtlCol="0"/>
          <a:lstStyle>
            <a:lvl1pPr algn="l">
              <a:defRPr sz="1200"/>
            </a:lvl1pPr>
          </a:lstStyle>
          <a:p>
            <a:endParaRPr lang="el-GR"/>
          </a:p>
        </p:txBody>
      </p:sp>
      <p:sp>
        <p:nvSpPr>
          <p:cNvPr id="3" name="2 - Θέση ημερομηνίας"/>
          <p:cNvSpPr>
            <a:spLocks noGrp="1"/>
          </p:cNvSpPr>
          <p:nvPr>
            <p:ph type="dt" idx="1"/>
          </p:nvPr>
        </p:nvSpPr>
        <p:spPr>
          <a:xfrm>
            <a:off x="3850816" y="0"/>
            <a:ext cx="2945293" cy="496961"/>
          </a:xfrm>
          <a:prstGeom prst="rect">
            <a:avLst/>
          </a:prstGeom>
        </p:spPr>
        <p:txBody>
          <a:bodyPr vert="horz" lIns="90433" tIns="45217" rIns="90433" bIns="45217" rtlCol="0"/>
          <a:lstStyle>
            <a:lvl1pPr algn="r">
              <a:defRPr sz="1200"/>
            </a:lvl1pPr>
          </a:lstStyle>
          <a:p>
            <a:fld id="{146300F1-6E92-4B62-B320-6ACB288B8CE0}" type="datetimeFigureOut">
              <a:rPr lang="el-GR" smtClean="0"/>
              <a:pPr/>
              <a:t>24/1/2020</a:t>
            </a:fld>
            <a:endParaRPr lang="el-GR"/>
          </a:p>
        </p:txBody>
      </p:sp>
      <p:sp>
        <p:nvSpPr>
          <p:cNvPr id="4" name="3 - Θέση εικόνας διαφάνειας"/>
          <p:cNvSpPr>
            <a:spLocks noGrp="1" noRot="1" noChangeAspect="1"/>
          </p:cNvSpPr>
          <p:nvPr>
            <p:ph type="sldImg" idx="2"/>
          </p:nvPr>
        </p:nvSpPr>
        <p:spPr>
          <a:xfrm>
            <a:off x="919163" y="744538"/>
            <a:ext cx="4959350" cy="3721100"/>
          </a:xfrm>
          <a:prstGeom prst="rect">
            <a:avLst/>
          </a:prstGeom>
          <a:noFill/>
          <a:ln w="12700">
            <a:solidFill>
              <a:prstClr val="black"/>
            </a:solidFill>
          </a:ln>
        </p:spPr>
        <p:txBody>
          <a:bodyPr vert="horz" lIns="90433" tIns="45217" rIns="90433" bIns="45217" rtlCol="0" anchor="ctr"/>
          <a:lstStyle/>
          <a:p>
            <a:endParaRPr lang="el-GR"/>
          </a:p>
        </p:txBody>
      </p:sp>
      <p:sp>
        <p:nvSpPr>
          <p:cNvPr id="5" name="4 - Θέση σημειώσεων"/>
          <p:cNvSpPr>
            <a:spLocks noGrp="1"/>
          </p:cNvSpPr>
          <p:nvPr>
            <p:ph type="body" sz="quarter" idx="3"/>
          </p:nvPr>
        </p:nvSpPr>
        <p:spPr>
          <a:xfrm>
            <a:off x="679925" y="4714839"/>
            <a:ext cx="5437827" cy="4467931"/>
          </a:xfrm>
          <a:prstGeom prst="rect">
            <a:avLst/>
          </a:prstGeom>
        </p:spPr>
        <p:txBody>
          <a:bodyPr vert="horz" lIns="90433" tIns="45217" rIns="90433" bIns="45217"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1" y="9428106"/>
            <a:ext cx="2945293" cy="496961"/>
          </a:xfrm>
          <a:prstGeom prst="rect">
            <a:avLst/>
          </a:prstGeom>
        </p:spPr>
        <p:txBody>
          <a:bodyPr vert="horz" lIns="90433" tIns="45217" rIns="90433" bIns="45217"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50816" y="9428106"/>
            <a:ext cx="2945293" cy="496961"/>
          </a:xfrm>
          <a:prstGeom prst="rect">
            <a:avLst/>
          </a:prstGeom>
        </p:spPr>
        <p:txBody>
          <a:bodyPr vert="horz" lIns="90433" tIns="45217" rIns="90433" bIns="45217" rtlCol="0" anchor="b"/>
          <a:lstStyle>
            <a:lvl1pPr algn="r">
              <a:defRPr sz="1200"/>
            </a:lvl1pPr>
          </a:lstStyle>
          <a:p>
            <a:fld id="{F9FD1CDC-11F8-4127-9F0C-F80380D3C2CF}"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a:xfrm>
            <a:off x="919163" y="744538"/>
            <a:ext cx="4959350" cy="3721100"/>
          </a:xfrm>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F9FD1CDC-11F8-4127-9F0C-F80380D3C2CF}" type="slidenum">
              <a:rPr lang="el-GR" smtClean="0"/>
              <a:pPr/>
              <a:t>1</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a:xfrm>
            <a:off x="919163" y="744538"/>
            <a:ext cx="4959350" cy="3721100"/>
          </a:xfrm>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F9FD1CDC-11F8-4127-9F0C-F80380D3C2CF}" type="slidenum">
              <a:rPr lang="el-GR" smtClean="0"/>
              <a:pPr/>
              <a:t>12</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a:xfrm>
            <a:off x="919163" y="744538"/>
            <a:ext cx="4959350" cy="3721100"/>
          </a:xfrm>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F9FD1CDC-11F8-4127-9F0C-F80380D3C2CF}" type="slidenum">
              <a:rPr lang="el-GR" smtClean="0"/>
              <a:pPr/>
              <a:t>18</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1" y="1371600"/>
            <a:ext cx="7851647"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l-GR" smtClean="0"/>
              <a:t>Kλικ για επεξεργασία του τίτλου</a:t>
            </a:r>
            <a:endParaRPr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l-GR" smtClean="0"/>
              <a:t>Κάντε κλικ για να επεξεργαστείτε τον υπότιτλο του υποδείγματος</a:t>
            </a:r>
            <a:endParaRPr lang="en-US"/>
          </a:p>
        </p:txBody>
      </p:sp>
      <p:sp>
        <p:nvSpPr>
          <p:cNvPr id="4" name="29 - Θέση ημερομηνίας"/>
          <p:cNvSpPr>
            <a:spLocks noGrp="1"/>
          </p:cNvSpPr>
          <p:nvPr>
            <p:ph type="dt" sz="half" idx="10"/>
          </p:nvPr>
        </p:nvSpPr>
        <p:spPr/>
        <p:txBody>
          <a:bodyPr/>
          <a:lstStyle>
            <a:lvl1pPr>
              <a:defRPr/>
            </a:lvl1pPr>
          </a:lstStyle>
          <a:p>
            <a:pPr>
              <a:defRPr/>
            </a:pPr>
            <a:fld id="{3AB5B2F9-7264-4955-8F11-9EA3A0257723}" type="datetimeFigureOut">
              <a:rPr lang="el-GR"/>
              <a:pPr>
                <a:defRPr/>
              </a:pPr>
              <a:t>24/1/2020</a:t>
            </a:fld>
            <a:endParaRPr lang="el-GR"/>
          </a:p>
        </p:txBody>
      </p:sp>
      <p:sp>
        <p:nvSpPr>
          <p:cNvPr id="5" name="18 - Θέση υποσέλιδου"/>
          <p:cNvSpPr>
            <a:spLocks noGrp="1"/>
          </p:cNvSpPr>
          <p:nvPr>
            <p:ph type="ftr" sz="quarter" idx="11"/>
          </p:nvPr>
        </p:nvSpPr>
        <p:spPr/>
        <p:txBody>
          <a:bodyPr/>
          <a:lstStyle>
            <a:lvl1pPr>
              <a:defRPr/>
            </a:lvl1pPr>
          </a:lstStyle>
          <a:p>
            <a:pPr>
              <a:defRPr/>
            </a:pPr>
            <a:endParaRPr lang="el-GR"/>
          </a:p>
        </p:txBody>
      </p:sp>
      <p:sp>
        <p:nvSpPr>
          <p:cNvPr id="6" name="26 - Θέση αριθμού διαφάνειας"/>
          <p:cNvSpPr>
            <a:spLocks noGrp="1"/>
          </p:cNvSpPr>
          <p:nvPr>
            <p:ph type="sldNum" sz="quarter" idx="12"/>
          </p:nvPr>
        </p:nvSpPr>
        <p:spPr/>
        <p:txBody>
          <a:bodyPr/>
          <a:lstStyle>
            <a:lvl1pPr>
              <a:defRPr/>
            </a:lvl1pPr>
          </a:lstStyle>
          <a:p>
            <a:pPr>
              <a:defRPr/>
            </a:pPr>
            <a:fld id="{363CE623-85FA-4C43-9365-F9FC2D647B22}" type="slidenum">
              <a:rPr lang="el-GR"/>
              <a:pPr>
                <a:defRPr/>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9 - Θέση ημερομηνίας"/>
          <p:cNvSpPr>
            <a:spLocks noGrp="1"/>
          </p:cNvSpPr>
          <p:nvPr>
            <p:ph type="dt" sz="half" idx="10"/>
          </p:nvPr>
        </p:nvSpPr>
        <p:spPr/>
        <p:txBody>
          <a:bodyPr/>
          <a:lstStyle>
            <a:lvl1pPr>
              <a:defRPr/>
            </a:lvl1pPr>
          </a:lstStyle>
          <a:p>
            <a:pPr>
              <a:defRPr/>
            </a:pPr>
            <a:fld id="{070E3697-3242-4EC1-A420-3D5EC68B1099}" type="datetimeFigureOut">
              <a:rPr lang="el-GR"/>
              <a:pPr>
                <a:defRPr/>
              </a:pPr>
              <a:t>24/1/2020</a:t>
            </a:fld>
            <a:endParaRPr lang="el-GR"/>
          </a:p>
        </p:txBody>
      </p:sp>
      <p:sp>
        <p:nvSpPr>
          <p:cNvPr id="5" name="21 - Θέση υποσέλιδου"/>
          <p:cNvSpPr>
            <a:spLocks noGrp="1"/>
          </p:cNvSpPr>
          <p:nvPr>
            <p:ph type="ftr" sz="quarter" idx="11"/>
          </p:nvPr>
        </p:nvSpPr>
        <p:spPr/>
        <p:txBody>
          <a:bodyPr/>
          <a:lstStyle>
            <a:lvl1pPr>
              <a:defRPr/>
            </a:lvl1pPr>
          </a:lstStyle>
          <a:p>
            <a:pPr>
              <a:defRPr/>
            </a:pPr>
            <a:endParaRPr lang="el-GR"/>
          </a:p>
        </p:txBody>
      </p:sp>
      <p:sp>
        <p:nvSpPr>
          <p:cNvPr id="6" name="17 - Θέση αριθμού διαφάνειας"/>
          <p:cNvSpPr>
            <a:spLocks noGrp="1"/>
          </p:cNvSpPr>
          <p:nvPr>
            <p:ph type="sldNum" sz="quarter" idx="12"/>
          </p:nvPr>
        </p:nvSpPr>
        <p:spPr/>
        <p:txBody>
          <a:bodyPr/>
          <a:lstStyle>
            <a:lvl1pPr>
              <a:defRPr/>
            </a:lvl1pPr>
          </a:lstStyle>
          <a:p>
            <a:pPr>
              <a:defRPr/>
            </a:pPr>
            <a:fld id="{E1F9FA01-95B7-438D-9C1C-27A53A712887}"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1" y="914401"/>
            <a:ext cx="2057400" cy="5211763"/>
          </a:xfrm>
        </p:spPr>
        <p:txBody>
          <a:bodyPr vert="eaVert"/>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9 - Θέση ημερομηνίας"/>
          <p:cNvSpPr>
            <a:spLocks noGrp="1"/>
          </p:cNvSpPr>
          <p:nvPr>
            <p:ph type="dt" sz="half" idx="10"/>
          </p:nvPr>
        </p:nvSpPr>
        <p:spPr/>
        <p:txBody>
          <a:bodyPr/>
          <a:lstStyle>
            <a:lvl1pPr>
              <a:defRPr/>
            </a:lvl1pPr>
          </a:lstStyle>
          <a:p>
            <a:pPr>
              <a:defRPr/>
            </a:pPr>
            <a:fld id="{46BA6E3A-86D6-4586-A5D0-CACA27548800}" type="datetimeFigureOut">
              <a:rPr lang="el-GR"/>
              <a:pPr>
                <a:defRPr/>
              </a:pPr>
              <a:t>24/1/2020</a:t>
            </a:fld>
            <a:endParaRPr lang="el-GR"/>
          </a:p>
        </p:txBody>
      </p:sp>
      <p:sp>
        <p:nvSpPr>
          <p:cNvPr id="5" name="21 - Θέση υποσέλιδου"/>
          <p:cNvSpPr>
            <a:spLocks noGrp="1"/>
          </p:cNvSpPr>
          <p:nvPr>
            <p:ph type="ftr" sz="quarter" idx="11"/>
          </p:nvPr>
        </p:nvSpPr>
        <p:spPr/>
        <p:txBody>
          <a:bodyPr/>
          <a:lstStyle>
            <a:lvl1pPr>
              <a:defRPr/>
            </a:lvl1pPr>
          </a:lstStyle>
          <a:p>
            <a:pPr>
              <a:defRPr/>
            </a:pPr>
            <a:endParaRPr lang="el-GR"/>
          </a:p>
        </p:txBody>
      </p:sp>
      <p:sp>
        <p:nvSpPr>
          <p:cNvPr id="6" name="17 - Θέση αριθμού διαφάνειας"/>
          <p:cNvSpPr>
            <a:spLocks noGrp="1"/>
          </p:cNvSpPr>
          <p:nvPr>
            <p:ph type="sldNum" sz="quarter" idx="12"/>
          </p:nvPr>
        </p:nvSpPr>
        <p:spPr/>
        <p:txBody>
          <a:bodyPr/>
          <a:lstStyle>
            <a:lvl1pPr>
              <a:defRPr/>
            </a:lvl1pPr>
          </a:lstStyle>
          <a:p>
            <a:pPr>
              <a:defRPr/>
            </a:pPr>
            <a:fld id="{E35B3D89-FECF-4299-8DC5-1B0DE864A953}"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9 - Θέση ημερομηνίας"/>
          <p:cNvSpPr>
            <a:spLocks noGrp="1"/>
          </p:cNvSpPr>
          <p:nvPr>
            <p:ph type="dt" sz="half" idx="10"/>
          </p:nvPr>
        </p:nvSpPr>
        <p:spPr/>
        <p:txBody>
          <a:bodyPr/>
          <a:lstStyle>
            <a:lvl1pPr>
              <a:defRPr/>
            </a:lvl1pPr>
          </a:lstStyle>
          <a:p>
            <a:pPr>
              <a:defRPr/>
            </a:pPr>
            <a:fld id="{B971307F-936A-4A4D-959C-81331BCDB9F2}" type="datetimeFigureOut">
              <a:rPr lang="el-GR"/>
              <a:pPr>
                <a:defRPr/>
              </a:pPr>
              <a:t>24/1/2020</a:t>
            </a:fld>
            <a:endParaRPr lang="el-GR"/>
          </a:p>
        </p:txBody>
      </p:sp>
      <p:sp>
        <p:nvSpPr>
          <p:cNvPr id="5" name="21 - Θέση υποσέλιδου"/>
          <p:cNvSpPr>
            <a:spLocks noGrp="1"/>
          </p:cNvSpPr>
          <p:nvPr>
            <p:ph type="ftr" sz="quarter" idx="11"/>
          </p:nvPr>
        </p:nvSpPr>
        <p:spPr/>
        <p:txBody>
          <a:bodyPr/>
          <a:lstStyle>
            <a:lvl1pPr>
              <a:defRPr/>
            </a:lvl1pPr>
          </a:lstStyle>
          <a:p>
            <a:pPr>
              <a:defRPr/>
            </a:pPr>
            <a:endParaRPr lang="el-GR"/>
          </a:p>
        </p:txBody>
      </p:sp>
      <p:sp>
        <p:nvSpPr>
          <p:cNvPr id="6" name="17 - Θέση αριθμού διαφάνειας"/>
          <p:cNvSpPr>
            <a:spLocks noGrp="1"/>
          </p:cNvSpPr>
          <p:nvPr>
            <p:ph type="sldNum" sz="quarter" idx="12"/>
          </p:nvPr>
        </p:nvSpPr>
        <p:spPr/>
        <p:txBody>
          <a:bodyPr/>
          <a:lstStyle>
            <a:lvl1pPr>
              <a:defRPr/>
            </a:lvl1pPr>
          </a:lstStyle>
          <a:p>
            <a:pPr>
              <a:defRPr/>
            </a:pPr>
            <a:fld id="{0AA084A5-603A-49B4-A5E9-08E033473346}"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pPr>
              <a:defRPr/>
            </a:pPr>
            <a:fld id="{F3E5E539-6939-491B-9B34-337DE2F561BB}" type="datetimeFigureOut">
              <a:rPr lang="el-GR"/>
              <a:pPr>
                <a:defRPr/>
              </a:pPr>
              <a:t>24/1/2020</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27464CEA-40C2-4401-A21A-775EBECAA0AF}" type="slidenum">
              <a:rPr lang="el-GR"/>
              <a:pPr>
                <a:defRPr/>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1" cy="1143000"/>
          </a:xfrm>
        </p:spPr>
        <p:txBody>
          <a:bodyPr/>
          <a:lstStyle/>
          <a:p>
            <a:r>
              <a:rPr lang="el-GR" smtClean="0"/>
              <a:t>Kλικ για επεξεργασία του τίτλου</a:t>
            </a:r>
            <a:endParaRPr lang="en-US"/>
          </a:p>
        </p:txBody>
      </p:sp>
      <p:sp>
        <p:nvSpPr>
          <p:cNvPr id="3" name="2 - Θέση περιεχομένου"/>
          <p:cNvSpPr>
            <a:spLocks noGrp="1"/>
          </p:cNvSpPr>
          <p:nvPr>
            <p:ph sz="half" idx="1"/>
          </p:nvPr>
        </p:nvSpPr>
        <p:spPr>
          <a:xfrm>
            <a:off x="457199" y="1920085"/>
            <a:ext cx="4038601" cy="4434840"/>
          </a:xfrm>
        </p:spPr>
        <p:txBody>
          <a:bodyPr/>
          <a:lstStyle>
            <a:lvl1pPr>
              <a:defRPr sz="2600"/>
            </a:lvl1pPr>
            <a:lvl2pPr>
              <a:defRPr sz="2400"/>
            </a:lvl2pPr>
            <a:lvl3pPr>
              <a:defRPr sz="2000"/>
            </a:lvl3pPr>
            <a:lvl4pPr>
              <a:defRPr sz="1800"/>
            </a:lvl4pPr>
            <a:lvl5pPr>
              <a:defRPr sz="18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περιεχομένου"/>
          <p:cNvSpPr>
            <a:spLocks noGrp="1"/>
          </p:cNvSpPr>
          <p:nvPr>
            <p:ph sz="half" idx="2"/>
          </p:nvPr>
        </p:nvSpPr>
        <p:spPr>
          <a:xfrm>
            <a:off x="4648200" y="1920085"/>
            <a:ext cx="4038601" cy="4434840"/>
          </a:xfrm>
        </p:spPr>
        <p:txBody>
          <a:bodyPr/>
          <a:lstStyle>
            <a:lvl1pPr>
              <a:defRPr sz="2600"/>
            </a:lvl1pPr>
            <a:lvl2pPr>
              <a:defRPr sz="2400"/>
            </a:lvl2pPr>
            <a:lvl3pPr>
              <a:defRPr sz="2000"/>
            </a:lvl3pPr>
            <a:lvl4pPr>
              <a:defRPr sz="1800"/>
            </a:lvl4pPr>
            <a:lvl5pPr>
              <a:defRPr sz="18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9 - Θέση ημερομηνίας"/>
          <p:cNvSpPr>
            <a:spLocks noGrp="1"/>
          </p:cNvSpPr>
          <p:nvPr>
            <p:ph type="dt" sz="half" idx="10"/>
          </p:nvPr>
        </p:nvSpPr>
        <p:spPr/>
        <p:txBody>
          <a:bodyPr/>
          <a:lstStyle>
            <a:lvl1pPr>
              <a:defRPr/>
            </a:lvl1pPr>
          </a:lstStyle>
          <a:p>
            <a:pPr>
              <a:defRPr/>
            </a:pPr>
            <a:fld id="{3C60919E-766D-441E-B445-71C3F6335AA0}" type="datetimeFigureOut">
              <a:rPr lang="el-GR"/>
              <a:pPr>
                <a:defRPr/>
              </a:pPr>
              <a:t>24/1/2020</a:t>
            </a:fld>
            <a:endParaRPr lang="el-GR"/>
          </a:p>
        </p:txBody>
      </p:sp>
      <p:sp>
        <p:nvSpPr>
          <p:cNvPr id="6" name="21 - Θέση υποσέλιδου"/>
          <p:cNvSpPr>
            <a:spLocks noGrp="1"/>
          </p:cNvSpPr>
          <p:nvPr>
            <p:ph type="ftr" sz="quarter" idx="11"/>
          </p:nvPr>
        </p:nvSpPr>
        <p:spPr/>
        <p:txBody>
          <a:bodyPr/>
          <a:lstStyle>
            <a:lvl1pPr>
              <a:defRPr/>
            </a:lvl1pPr>
          </a:lstStyle>
          <a:p>
            <a:pPr>
              <a:defRPr/>
            </a:pPr>
            <a:endParaRPr lang="el-GR"/>
          </a:p>
        </p:txBody>
      </p:sp>
      <p:sp>
        <p:nvSpPr>
          <p:cNvPr id="7" name="17 - Θέση αριθμού διαφάνειας"/>
          <p:cNvSpPr>
            <a:spLocks noGrp="1"/>
          </p:cNvSpPr>
          <p:nvPr>
            <p:ph type="sldNum" sz="quarter" idx="12"/>
          </p:nvPr>
        </p:nvSpPr>
        <p:spPr/>
        <p:txBody>
          <a:bodyPr/>
          <a:lstStyle>
            <a:lvl1pPr>
              <a:defRPr/>
            </a:lvl1pPr>
          </a:lstStyle>
          <a:p>
            <a:pPr>
              <a:defRPr/>
            </a:pPr>
            <a:fld id="{86031461-2262-4821-8FE1-3ECDC1FAE9BB}"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1" cy="1143000"/>
          </a:xfrm>
        </p:spPr>
        <p:txBody>
          <a:bodyPr/>
          <a:lstStyle>
            <a:lvl1pPr>
              <a:defRPr/>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6" y="1859759"/>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6" name="5 - Θέση περιεχομένου"/>
          <p:cNvSpPr>
            <a:spLocks noGrp="1"/>
          </p:cNvSpPr>
          <p:nvPr>
            <p:ph sz="quarter" idx="4"/>
          </p:nvPr>
        </p:nvSpPr>
        <p:spPr>
          <a:xfrm>
            <a:off x="4645026"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9 - Θέση ημερομηνίας"/>
          <p:cNvSpPr>
            <a:spLocks noGrp="1"/>
          </p:cNvSpPr>
          <p:nvPr>
            <p:ph type="dt" sz="half" idx="10"/>
          </p:nvPr>
        </p:nvSpPr>
        <p:spPr/>
        <p:txBody>
          <a:bodyPr/>
          <a:lstStyle>
            <a:lvl1pPr>
              <a:defRPr/>
            </a:lvl1pPr>
          </a:lstStyle>
          <a:p>
            <a:pPr>
              <a:defRPr/>
            </a:pPr>
            <a:fld id="{3D2A342E-F5FC-4818-AB1B-699E6AA9D91D}" type="datetimeFigureOut">
              <a:rPr lang="el-GR"/>
              <a:pPr>
                <a:defRPr/>
              </a:pPr>
              <a:t>24/1/2020</a:t>
            </a:fld>
            <a:endParaRPr lang="el-GR"/>
          </a:p>
        </p:txBody>
      </p:sp>
      <p:sp>
        <p:nvSpPr>
          <p:cNvPr id="8" name="21 - Θέση υποσέλιδου"/>
          <p:cNvSpPr>
            <a:spLocks noGrp="1"/>
          </p:cNvSpPr>
          <p:nvPr>
            <p:ph type="ftr" sz="quarter" idx="11"/>
          </p:nvPr>
        </p:nvSpPr>
        <p:spPr/>
        <p:txBody>
          <a:bodyPr/>
          <a:lstStyle>
            <a:lvl1pPr>
              <a:defRPr/>
            </a:lvl1pPr>
          </a:lstStyle>
          <a:p>
            <a:pPr>
              <a:defRPr/>
            </a:pPr>
            <a:endParaRPr lang="el-GR"/>
          </a:p>
        </p:txBody>
      </p:sp>
      <p:sp>
        <p:nvSpPr>
          <p:cNvPr id="9" name="17 - Θέση αριθμού διαφάνειας"/>
          <p:cNvSpPr>
            <a:spLocks noGrp="1"/>
          </p:cNvSpPr>
          <p:nvPr>
            <p:ph type="sldNum" sz="quarter" idx="12"/>
          </p:nvPr>
        </p:nvSpPr>
        <p:spPr/>
        <p:txBody>
          <a:bodyPr/>
          <a:lstStyle>
            <a:lvl1pPr>
              <a:defRPr/>
            </a:lvl1pPr>
          </a:lstStyle>
          <a:p>
            <a:pPr>
              <a:defRPr/>
            </a:pPr>
            <a:fld id="{57292E84-8C20-4E27-8E6B-C57F4E122796}"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l-GR" smtClean="0"/>
              <a:t>Kλικ για επεξεργασία του τίτλου</a:t>
            </a:r>
            <a:endParaRPr lang="en-US"/>
          </a:p>
        </p:txBody>
      </p:sp>
      <p:sp>
        <p:nvSpPr>
          <p:cNvPr id="3" name="9 - Θέση ημερομηνίας"/>
          <p:cNvSpPr>
            <a:spLocks noGrp="1"/>
          </p:cNvSpPr>
          <p:nvPr>
            <p:ph type="dt" sz="half" idx="10"/>
          </p:nvPr>
        </p:nvSpPr>
        <p:spPr/>
        <p:txBody>
          <a:bodyPr/>
          <a:lstStyle>
            <a:lvl1pPr>
              <a:defRPr/>
            </a:lvl1pPr>
          </a:lstStyle>
          <a:p>
            <a:pPr>
              <a:defRPr/>
            </a:pPr>
            <a:fld id="{0E0833DC-A02C-497A-9623-5EBEE2626DE2}" type="datetimeFigureOut">
              <a:rPr lang="el-GR"/>
              <a:pPr>
                <a:defRPr/>
              </a:pPr>
              <a:t>24/1/2020</a:t>
            </a:fld>
            <a:endParaRPr lang="el-GR"/>
          </a:p>
        </p:txBody>
      </p:sp>
      <p:sp>
        <p:nvSpPr>
          <p:cNvPr id="4" name="21 - Θέση υποσέλιδου"/>
          <p:cNvSpPr>
            <a:spLocks noGrp="1"/>
          </p:cNvSpPr>
          <p:nvPr>
            <p:ph type="ftr" sz="quarter" idx="11"/>
          </p:nvPr>
        </p:nvSpPr>
        <p:spPr/>
        <p:txBody>
          <a:bodyPr/>
          <a:lstStyle>
            <a:lvl1pPr>
              <a:defRPr/>
            </a:lvl1pPr>
          </a:lstStyle>
          <a:p>
            <a:pPr>
              <a:defRPr/>
            </a:pPr>
            <a:endParaRPr lang="el-GR"/>
          </a:p>
        </p:txBody>
      </p:sp>
      <p:sp>
        <p:nvSpPr>
          <p:cNvPr id="5" name="17 - Θέση αριθμού διαφάνειας"/>
          <p:cNvSpPr>
            <a:spLocks noGrp="1"/>
          </p:cNvSpPr>
          <p:nvPr>
            <p:ph type="sldNum" sz="quarter" idx="12"/>
          </p:nvPr>
        </p:nvSpPr>
        <p:spPr/>
        <p:txBody>
          <a:bodyPr/>
          <a:lstStyle>
            <a:lvl1pPr>
              <a:defRPr/>
            </a:lvl1pPr>
          </a:lstStyle>
          <a:p>
            <a:pPr>
              <a:defRPr/>
            </a:pPr>
            <a:fld id="{75576328-30AA-4CFD-B70C-840209071825}"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9 - Θέση ημερομηνίας"/>
          <p:cNvSpPr>
            <a:spLocks noGrp="1"/>
          </p:cNvSpPr>
          <p:nvPr>
            <p:ph type="dt" sz="half" idx="10"/>
          </p:nvPr>
        </p:nvSpPr>
        <p:spPr/>
        <p:txBody>
          <a:bodyPr/>
          <a:lstStyle>
            <a:lvl1pPr>
              <a:defRPr/>
            </a:lvl1pPr>
          </a:lstStyle>
          <a:p>
            <a:pPr>
              <a:defRPr/>
            </a:pPr>
            <a:fld id="{18E5A91A-F48F-40D9-90EB-8196EDDA698F}" type="datetimeFigureOut">
              <a:rPr lang="el-GR"/>
              <a:pPr>
                <a:defRPr/>
              </a:pPr>
              <a:t>24/1/2020</a:t>
            </a:fld>
            <a:endParaRPr lang="el-GR"/>
          </a:p>
        </p:txBody>
      </p:sp>
      <p:sp>
        <p:nvSpPr>
          <p:cNvPr id="3" name="21 - Θέση υποσέλιδου"/>
          <p:cNvSpPr>
            <a:spLocks noGrp="1"/>
          </p:cNvSpPr>
          <p:nvPr>
            <p:ph type="ftr" sz="quarter" idx="11"/>
          </p:nvPr>
        </p:nvSpPr>
        <p:spPr/>
        <p:txBody>
          <a:bodyPr/>
          <a:lstStyle>
            <a:lvl1pPr>
              <a:defRPr/>
            </a:lvl1pPr>
          </a:lstStyle>
          <a:p>
            <a:pPr>
              <a:defRPr/>
            </a:pPr>
            <a:endParaRPr lang="el-GR"/>
          </a:p>
        </p:txBody>
      </p:sp>
      <p:sp>
        <p:nvSpPr>
          <p:cNvPr id="4" name="17 - Θέση αριθμού διαφάνειας"/>
          <p:cNvSpPr>
            <a:spLocks noGrp="1"/>
          </p:cNvSpPr>
          <p:nvPr>
            <p:ph type="sldNum" sz="quarter" idx="12"/>
          </p:nvPr>
        </p:nvSpPr>
        <p:spPr/>
        <p:txBody>
          <a:bodyPr/>
          <a:lstStyle>
            <a:lvl1pPr>
              <a:defRPr/>
            </a:lvl1pPr>
          </a:lstStyle>
          <a:p>
            <a:pPr>
              <a:defRPr/>
            </a:pPr>
            <a:fld id="{A9B484D3-2ECE-40C0-8098-2C9BA9549AA6}"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799" y="514352"/>
            <a:ext cx="2743201"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l-GR" smtClean="0"/>
              <a:t>Kλικ για επεξεργασία του τίτλου</a:t>
            </a:r>
            <a:endParaRPr lang="en-US"/>
          </a:p>
        </p:txBody>
      </p:sp>
      <p:sp>
        <p:nvSpPr>
          <p:cNvPr id="3" name="2 - Θέση κειμένου"/>
          <p:cNvSpPr>
            <a:spLocks noGrp="1"/>
          </p:cNvSpPr>
          <p:nvPr>
            <p:ph type="body" idx="2"/>
          </p:nvPr>
        </p:nvSpPr>
        <p:spPr>
          <a:xfrm>
            <a:off x="685799" y="1676400"/>
            <a:ext cx="2743201"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1" cy="4572000"/>
          </a:xfrm>
        </p:spPr>
        <p:txBody>
          <a:bodyPr tIns="0"/>
          <a:lstStyle>
            <a:lvl1pPr>
              <a:defRPr sz="2800"/>
            </a:lvl1pPr>
            <a:lvl2pPr>
              <a:defRPr sz="2600"/>
            </a:lvl2pPr>
            <a:lvl3pPr>
              <a:defRPr sz="2400"/>
            </a:lvl3pPr>
            <a:lvl4pPr>
              <a:defRPr sz="2000"/>
            </a:lvl4pPr>
            <a:lvl5pPr>
              <a:defRPr sz="18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9 - Θέση ημερομηνίας"/>
          <p:cNvSpPr>
            <a:spLocks noGrp="1"/>
          </p:cNvSpPr>
          <p:nvPr>
            <p:ph type="dt" sz="half" idx="10"/>
          </p:nvPr>
        </p:nvSpPr>
        <p:spPr/>
        <p:txBody>
          <a:bodyPr/>
          <a:lstStyle>
            <a:lvl1pPr>
              <a:defRPr/>
            </a:lvl1pPr>
          </a:lstStyle>
          <a:p>
            <a:pPr>
              <a:defRPr/>
            </a:pPr>
            <a:fld id="{92F5A376-10EA-435C-8C94-0B1F02090F7D}" type="datetimeFigureOut">
              <a:rPr lang="el-GR"/>
              <a:pPr>
                <a:defRPr/>
              </a:pPr>
              <a:t>24/1/2020</a:t>
            </a:fld>
            <a:endParaRPr lang="el-GR"/>
          </a:p>
        </p:txBody>
      </p:sp>
      <p:sp>
        <p:nvSpPr>
          <p:cNvPr id="6" name="21 - Θέση υποσέλιδου"/>
          <p:cNvSpPr>
            <a:spLocks noGrp="1"/>
          </p:cNvSpPr>
          <p:nvPr>
            <p:ph type="ftr" sz="quarter" idx="11"/>
          </p:nvPr>
        </p:nvSpPr>
        <p:spPr/>
        <p:txBody>
          <a:bodyPr/>
          <a:lstStyle>
            <a:lvl1pPr>
              <a:defRPr/>
            </a:lvl1pPr>
          </a:lstStyle>
          <a:p>
            <a:pPr>
              <a:defRPr/>
            </a:pPr>
            <a:endParaRPr lang="el-GR"/>
          </a:p>
        </p:txBody>
      </p:sp>
      <p:sp>
        <p:nvSpPr>
          <p:cNvPr id="7" name="17 - Θέση αριθμού διαφάνειας"/>
          <p:cNvSpPr>
            <a:spLocks noGrp="1"/>
          </p:cNvSpPr>
          <p:nvPr>
            <p:ph type="sldNum" sz="quarter" idx="12"/>
          </p:nvPr>
        </p:nvSpPr>
        <p:spPr/>
        <p:txBody>
          <a:bodyPr/>
          <a:lstStyle>
            <a:lvl1pPr>
              <a:defRPr/>
            </a:lvl1pPr>
          </a:lstStyle>
          <a:p>
            <a:pPr>
              <a:defRPr/>
            </a:pPr>
            <a:fld id="{027190C3-6E6B-4D9A-A956-D0A8D8D57A22}"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5" name="4 - Ψαλίδισμα και στρογγύλεμα μίας γωνίας του ορθογωνίου"/>
          <p:cNvSpPr/>
          <p:nvPr/>
        </p:nvSpPr>
        <p:spPr>
          <a:xfrm rot="420000" flipV="1">
            <a:off x="3165476"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5 - Ορθογώνιο τρίγωνο"/>
          <p:cNvSpPr/>
          <p:nvPr/>
        </p:nvSpPr>
        <p:spPr>
          <a:xfrm rot="420000" flipV="1">
            <a:off x="8004176" y="5359402"/>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6 - Ελεύθερη σχεδίαση"/>
          <p:cNvSpPr>
            <a:spLocks/>
          </p:cNvSpPr>
          <p:nvPr/>
        </p:nvSpPr>
        <p:spPr bwMode="auto">
          <a:xfrm flipV="1">
            <a:off x="-9526"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7 - Ελεύθερη σχεδίαση"/>
          <p:cNvSpPr>
            <a:spLocks/>
          </p:cNvSpPr>
          <p:nvPr/>
        </p:nvSpPr>
        <p:spPr bwMode="auto">
          <a:xfrm flipV="1">
            <a:off x="4381500" y="6219827"/>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1 - Τίτλος"/>
          <p:cNvSpPr>
            <a:spLocks noGrp="1"/>
          </p:cNvSpPr>
          <p:nvPr>
            <p:ph type="title"/>
          </p:nvPr>
        </p:nvSpPr>
        <p:spPr>
          <a:xfrm>
            <a:off x="609601" y="1176998"/>
            <a:ext cx="2212848" cy="1582621"/>
          </a:xfrm>
        </p:spPr>
        <p:txBody>
          <a:bodyPr lIns="45720" rIns="45720" bIns="45720"/>
          <a:lstStyle>
            <a:lvl1pPr algn="l">
              <a:buNone/>
              <a:defRPr sz="2000" b="1">
                <a:solidFill>
                  <a:schemeClr val="tx2"/>
                </a:solidFill>
              </a:defRPr>
            </a:lvl1pPr>
          </a:lstStyle>
          <a:p>
            <a:r>
              <a:rPr lang="el-GR" smtClean="0"/>
              <a:t>Kλικ για επεξεργασία του τίτλου</a:t>
            </a:r>
            <a:endParaRPr lang="en-US"/>
          </a:p>
        </p:txBody>
      </p:sp>
      <p:sp>
        <p:nvSpPr>
          <p:cNvPr id="4" name="3 - Θέση κειμένου"/>
          <p:cNvSpPr>
            <a:spLocks noGrp="1"/>
          </p:cNvSpPr>
          <p:nvPr>
            <p:ph type="body" sz="half" idx="2"/>
          </p:nvPr>
        </p:nvSpPr>
        <p:spPr>
          <a:xfrm>
            <a:off x="609600" y="2828785"/>
            <a:ext cx="2209801"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l-GR" smtClean="0"/>
              <a:t>Kλικ για επεξεργασία των στυλ του υποδείγματος</a:t>
            </a: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l-GR" noProof="0" smtClean="0"/>
              <a:t>Κάντε κλικ στο εικονίδιο για να προσθέσετε μια εικόνα</a:t>
            </a:r>
            <a:endParaRPr lang="en-US" noProof="0" dirty="0"/>
          </a:p>
        </p:txBody>
      </p:sp>
      <p:sp>
        <p:nvSpPr>
          <p:cNvPr id="9" name="4 - Θέση ημερομηνίας"/>
          <p:cNvSpPr>
            <a:spLocks noGrp="1"/>
          </p:cNvSpPr>
          <p:nvPr>
            <p:ph type="dt" sz="half" idx="10"/>
          </p:nvPr>
        </p:nvSpPr>
        <p:spPr/>
        <p:txBody>
          <a:bodyPr/>
          <a:lstStyle>
            <a:lvl1pPr>
              <a:defRPr/>
            </a:lvl1pPr>
          </a:lstStyle>
          <a:p>
            <a:pPr>
              <a:defRPr/>
            </a:pPr>
            <a:fld id="{DEE878E5-0710-4EE7-83C1-19DEB4FEA812}" type="datetimeFigureOut">
              <a:rPr lang="el-GR"/>
              <a:pPr>
                <a:defRPr/>
              </a:pPr>
              <a:t>24/1/2020</a:t>
            </a:fld>
            <a:endParaRPr lang="el-GR"/>
          </a:p>
        </p:txBody>
      </p:sp>
      <p:sp>
        <p:nvSpPr>
          <p:cNvPr id="10" name="5 - Θέση υποσέλιδου"/>
          <p:cNvSpPr>
            <a:spLocks noGrp="1"/>
          </p:cNvSpPr>
          <p:nvPr>
            <p:ph type="ftr" sz="quarter" idx="11"/>
          </p:nvPr>
        </p:nvSpPr>
        <p:spPr/>
        <p:txBody>
          <a:bodyPr/>
          <a:lstStyle>
            <a:lvl1pPr>
              <a:defRPr/>
            </a:lvl1pPr>
          </a:lstStyle>
          <a:p>
            <a:pPr>
              <a:defRPr/>
            </a:pPr>
            <a:endParaRPr lang="el-GR"/>
          </a:p>
        </p:txBody>
      </p:sp>
      <p:sp>
        <p:nvSpPr>
          <p:cNvPr id="11" name="6 - Θέση αριθμού διαφάνειας"/>
          <p:cNvSpPr>
            <a:spLocks noGrp="1"/>
          </p:cNvSpPr>
          <p:nvPr>
            <p:ph type="sldNum" sz="quarter" idx="12"/>
          </p:nvPr>
        </p:nvSpPr>
        <p:spPr>
          <a:xfrm>
            <a:off x="8077200" y="6356352"/>
            <a:ext cx="609600" cy="365125"/>
          </a:xfrm>
        </p:spPr>
        <p:txBody>
          <a:bodyPr/>
          <a:lstStyle>
            <a:lvl1pPr>
              <a:defRPr/>
            </a:lvl1pPr>
          </a:lstStyle>
          <a:p>
            <a:pPr>
              <a:defRPr/>
            </a:pPr>
            <a:fld id="{0817E6B0-FEA9-44AE-B7AC-8C3A859173C4}"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8488C4"/>
            </a:gs>
            <a:gs pos="53000">
              <a:srgbClr val="D4DEFF"/>
            </a:gs>
            <a:gs pos="83000">
              <a:srgbClr val="D4DEFF"/>
            </a:gs>
            <a:gs pos="100000">
              <a:srgbClr val="96AB94"/>
            </a:gs>
          </a:gsLst>
          <a:lin ang="5400000" scaled="0"/>
          <a:tileRect/>
        </a:gradFill>
        <a:effectLst/>
      </p:bgPr>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6" y="-7936"/>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7 - Ελεύθερη σχεδίαση"/>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8" name="8 - Θέση τίτλου"/>
          <p:cNvSpPr>
            <a:spLocks noGrp="1"/>
          </p:cNvSpPr>
          <p:nvPr>
            <p:ph type="title"/>
          </p:nvPr>
        </p:nvSpPr>
        <p:spPr bwMode="auto">
          <a:xfrm>
            <a:off x="457200" y="704850"/>
            <a:ext cx="8229601"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l-GR" smtClean="0"/>
              <a:t>Kλικ για επεξεργασία του τίτλου</a:t>
            </a:r>
            <a:endParaRPr lang="en-US" smtClean="0"/>
          </a:p>
        </p:txBody>
      </p:sp>
      <p:sp>
        <p:nvSpPr>
          <p:cNvPr id="1029" name="29 - Θέση κειμένου"/>
          <p:cNvSpPr>
            <a:spLocks noGrp="1"/>
          </p:cNvSpPr>
          <p:nvPr>
            <p:ph type="body" idx="1"/>
          </p:nvPr>
        </p:nvSpPr>
        <p:spPr bwMode="auto">
          <a:xfrm>
            <a:off x="457200" y="1935165"/>
            <a:ext cx="8229601"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smtClean="0"/>
          </a:p>
        </p:txBody>
      </p:sp>
      <p:sp>
        <p:nvSpPr>
          <p:cNvPr id="10" name="9 - Θέση ημερομηνίας"/>
          <p:cNvSpPr>
            <a:spLocks noGrp="1"/>
          </p:cNvSpPr>
          <p:nvPr>
            <p:ph type="dt" sz="half" idx="2"/>
          </p:nvPr>
        </p:nvSpPr>
        <p:spPr>
          <a:xfrm>
            <a:off x="457200" y="6356352"/>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fld id="{4C9454A3-8DF9-41AE-B5E8-CC92D0E77A33}" type="datetimeFigureOut">
              <a:rPr lang="el-GR"/>
              <a:pPr>
                <a:defRPr/>
              </a:pPr>
              <a:t>24/1/2020</a:t>
            </a:fld>
            <a:endParaRPr lang="el-GR"/>
          </a:p>
        </p:txBody>
      </p:sp>
      <p:sp>
        <p:nvSpPr>
          <p:cNvPr id="22" name="21 - Θέση υποσέλιδου"/>
          <p:cNvSpPr>
            <a:spLocks noGrp="1"/>
          </p:cNvSpPr>
          <p:nvPr>
            <p:ph type="ftr" sz="quarter" idx="3"/>
          </p:nvPr>
        </p:nvSpPr>
        <p:spPr>
          <a:xfrm>
            <a:off x="2667001" y="6356352"/>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el-GR"/>
          </a:p>
        </p:txBody>
      </p:sp>
      <p:sp>
        <p:nvSpPr>
          <p:cNvPr id="18" name="17 - Θέση αριθμού διαφάνειας"/>
          <p:cNvSpPr>
            <a:spLocks noGrp="1"/>
          </p:cNvSpPr>
          <p:nvPr>
            <p:ph type="sldNum" sz="quarter" idx="4"/>
          </p:nvPr>
        </p:nvSpPr>
        <p:spPr>
          <a:xfrm>
            <a:off x="7924801" y="6356352"/>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defRPr>
            </a:lvl1pPr>
          </a:lstStyle>
          <a:p>
            <a:pPr>
              <a:defRPr/>
            </a:pPr>
            <a:fld id="{4ED858C4-9F67-44E7-90A1-C393BF6AE679}" type="slidenum">
              <a:rPr lang="el-GR"/>
              <a:pPr>
                <a:defRPr/>
              </a:pPr>
              <a:t>‹#›</a:t>
            </a:fld>
            <a:endParaRPr lang="el-GR"/>
          </a:p>
        </p:txBody>
      </p:sp>
      <p:grpSp>
        <p:nvGrpSpPr>
          <p:cNvPr id="1033" name="1 - Ομάδα"/>
          <p:cNvGrpSpPr>
            <a:grpSpLocks/>
          </p:cNvGrpSpPr>
          <p:nvPr/>
        </p:nvGrpSpPr>
        <p:grpSpPr bwMode="auto">
          <a:xfrm>
            <a:off x="-19049" y="203200"/>
            <a:ext cx="9180513" cy="647700"/>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spTree>
  </p:cSld>
  <p:clrMap bg1="lt1" tx1="dk1" bg2="lt2" tx2="dk2" accent1="accent1" accent2="accent2" accent3="accent3" accent4="accent4" accent5="accent5" accent6="accent6" hlink="hlink" folHlink="folHlink"/>
  <p:sldLayoutIdLst>
    <p:sldLayoutId id="2147484087" r:id="rId1"/>
    <p:sldLayoutId id="2147484079" r:id="rId2"/>
    <p:sldLayoutId id="2147484088" r:id="rId3"/>
    <p:sldLayoutId id="2147484080" r:id="rId4"/>
    <p:sldLayoutId id="2147484081" r:id="rId5"/>
    <p:sldLayoutId id="2147484082" r:id="rId6"/>
    <p:sldLayoutId id="2147484083" r:id="rId7"/>
    <p:sldLayoutId id="2147484084" r:id="rId8"/>
    <p:sldLayoutId id="2147484089" r:id="rId9"/>
    <p:sldLayoutId id="2147484085" r:id="rId10"/>
    <p:sldLayoutId id="2147484086"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chart" Target="../charts/chart4.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chart" Target="../charts/chart7.xml"/></Relationships>
</file>

<file path=ppt/slides/_rels/slide16.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image" Target="../media/image2.png"/><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image" Target="../media/image3.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4" descr="aggyres_sxedio"/>
          <p:cNvPicPr>
            <a:picLocks noChangeAspect="1" noChangeArrowheads="1"/>
          </p:cNvPicPr>
          <p:nvPr/>
        </p:nvPicPr>
        <p:blipFill>
          <a:blip r:embed="rId3" cstate="print">
            <a:lum bright="-5000"/>
          </a:blip>
          <a:srcRect/>
          <a:stretch>
            <a:fillRect/>
          </a:stretch>
        </p:blipFill>
        <p:spPr bwMode="auto">
          <a:xfrm>
            <a:off x="8443904" y="0"/>
            <a:ext cx="700097" cy="620688"/>
          </a:xfrm>
          <a:prstGeom prst="rect">
            <a:avLst/>
          </a:prstGeom>
          <a:noFill/>
          <a:ln w="9525">
            <a:solidFill>
              <a:srgbClr val="000000"/>
            </a:solidFill>
            <a:miter lim="800000"/>
            <a:headEnd/>
            <a:tailEnd/>
          </a:ln>
        </p:spPr>
      </p:pic>
      <p:sp>
        <p:nvSpPr>
          <p:cNvPr id="2" name="1 - Τίτλος"/>
          <p:cNvSpPr>
            <a:spLocks noGrp="1"/>
          </p:cNvSpPr>
          <p:nvPr>
            <p:ph type="ctrTitle"/>
          </p:nvPr>
        </p:nvSpPr>
        <p:spPr>
          <a:xfrm>
            <a:off x="1187625" y="285730"/>
            <a:ext cx="7227686" cy="1470025"/>
          </a:xfrm>
        </p:spPr>
        <p:txBody>
          <a:bodyPr>
            <a:normAutofit fontScale="90000"/>
          </a:bodyPr>
          <a:lstStyle/>
          <a:p>
            <a:pPr algn="ctr" eaLnBrk="1" fontAlgn="auto" hangingPunct="1">
              <a:spcAft>
                <a:spcPts val="0"/>
              </a:spcAft>
              <a:defRPr/>
            </a:pPr>
            <a:r>
              <a:rPr lang="el-GR" sz="2000" dirty="0" smtClean="0">
                <a:solidFill>
                  <a:schemeClr val="bg1"/>
                </a:solidFill>
                <a:latin typeface="Times New Roman" pitchFamily="18" charset="0"/>
                <a:cs typeface="Times New Roman" pitchFamily="18" charset="0"/>
              </a:rPr>
              <a:t>ΥΠΟΥΡΓΕΙΟ ΝΑΥΤΙΛΙΑΣ ΚΑΙ ΝΗΣΙΩΤΙΚΗΣ ΠΟΛΙΤΙΚΗΣ </a:t>
            </a:r>
            <a:br>
              <a:rPr lang="el-GR" sz="2000" dirty="0" smtClean="0">
                <a:solidFill>
                  <a:schemeClr val="bg1"/>
                </a:solidFill>
                <a:latin typeface="Times New Roman" pitchFamily="18" charset="0"/>
                <a:cs typeface="Times New Roman" pitchFamily="18" charset="0"/>
              </a:rPr>
            </a:br>
            <a:r>
              <a:rPr lang="el-GR" sz="2000" dirty="0" smtClean="0">
                <a:solidFill>
                  <a:schemeClr val="bg1"/>
                </a:solidFill>
                <a:latin typeface="Times New Roman" pitchFamily="18" charset="0"/>
                <a:cs typeface="Times New Roman" pitchFamily="18" charset="0"/>
              </a:rPr>
              <a:t>ΑΡΧΗΓΕΙΟ ΛΙΜΕΝΙΚΟΥ ΣΩΜΑΤΟΣ-ΕΛΛΗΝΙΚΗΣ ΑΚΤΟΦΥΛΑΚΗΣ</a:t>
            </a:r>
            <a:br>
              <a:rPr lang="el-GR" sz="2000" dirty="0" smtClean="0">
                <a:solidFill>
                  <a:schemeClr val="bg1"/>
                </a:solidFill>
                <a:latin typeface="Times New Roman" pitchFamily="18" charset="0"/>
                <a:cs typeface="Times New Roman" pitchFamily="18" charset="0"/>
              </a:rPr>
            </a:br>
            <a:r>
              <a:rPr lang="el-GR" sz="2000" dirty="0" smtClean="0">
                <a:solidFill>
                  <a:schemeClr val="bg1"/>
                </a:solidFill>
                <a:latin typeface="Times New Roman" pitchFamily="18" charset="0"/>
                <a:cs typeface="Times New Roman" pitchFamily="18" charset="0"/>
              </a:rPr>
              <a:t>ΔΙΕΥΘΥΝΣΗ ΠΡΟΣΤΑΣΙΑΣ ΘΑΛΑΣΣΙΟΥ ΠΕΡΙΒΑΛΛΟΝΤΟΣ</a:t>
            </a:r>
            <a:br>
              <a:rPr lang="el-GR" sz="2000" dirty="0" smtClean="0">
                <a:solidFill>
                  <a:schemeClr val="bg1"/>
                </a:solidFill>
                <a:latin typeface="Times New Roman" pitchFamily="18" charset="0"/>
                <a:cs typeface="Times New Roman" pitchFamily="18" charset="0"/>
              </a:rPr>
            </a:br>
            <a:r>
              <a:rPr lang="el-GR" sz="2000" dirty="0" smtClean="0">
                <a:solidFill>
                  <a:schemeClr val="bg1"/>
                </a:solidFill>
                <a:latin typeface="Times New Roman" pitchFamily="18" charset="0"/>
                <a:cs typeface="Times New Roman" pitchFamily="18" charset="0"/>
              </a:rPr>
              <a:t>ΤΜΗΜΑ  </a:t>
            </a:r>
            <a:r>
              <a:rPr lang="en-US" sz="2000" dirty="0" smtClean="0">
                <a:solidFill>
                  <a:schemeClr val="bg1"/>
                </a:solidFill>
                <a:latin typeface="Times New Roman" pitchFamily="18" charset="0"/>
                <a:cs typeface="Times New Roman" pitchFamily="18" charset="0"/>
              </a:rPr>
              <a:t>1</a:t>
            </a:r>
            <a:r>
              <a:rPr lang="en-US" sz="2000" baseline="30000" dirty="0" smtClean="0">
                <a:solidFill>
                  <a:schemeClr val="bg1"/>
                </a:solidFill>
                <a:latin typeface="Times New Roman" pitchFamily="18" charset="0"/>
                <a:cs typeface="Times New Roman" pitchFamily="18" charset="0"/>
              </a:rPr>
              <a:t>o</a:t>
            </a:r>
            <a:endParaRPr lang="el-GR" sz="2000" baseline="30000" dirty="0">
              <a:solidFill>
                <a:schemeClr val="bg1"/>
              </a:solidFill>
              <a:latin typeface="Times New Roman" pitchFamily="18" charset="0"/>
              <a:cs typeface="Times New Roman" pitchFamily="18" charset="0"/>
            </a:endParaRPr>
          </a:p>
        </p:txBody>
      </p:sp>
      <p:sp>
        <p:nvSpPr>
          <p:cNvPr id="3" name="2 - Υπότιτλος"/>
          <p:cNvSpPr>
            <a:spLocks noGrp="1"/>
          </p:cNvSpPr>
          <p:nvPr>
            <p:ph type="subTitle" idx="1"/>
          </p:nvPr>
        </p:nvSpPr>
        <p:spPr>
          <a:xfrm>
            <a:off x="1371600" y="2143125"/>
            <a:ext cx="6400801" cy="4286250"/>
          </a:xfrm>
        </p:spPr>
        <p:txBody>
          <a:bodyPr>
            <a:normAutofit fontScale="92500" lnSpcReduction="20000"/>
          </a:bodyPr>
          <a:lstStyle/>
          <a:p>
            <a:pPr marR="0" eaLnBrk="1" hangingPunct="1">
              <a:lnSpc>
                <a:spcPct val="80000"/>
              </a:lnSpc>
              <a:defRPr/>
            </a:pPr>
            <a:endParaRPr lang="el-GR" sz="2400" dirty="0" smtClean="0"/>
          </a:p>
          <a:p>
            <a:pPr marR="0" eaLnBrk="1" hangingPunct="1">
              <a:lnSpc>
                <a:spcPct val="80000"/>
              </a:lnSpc>
              <a:defRPr/>
            </a:pPr>
            <a:endParaRPr lang="el-GR" sz="2400" dirty="0" smtClean="0"/>
          </a:p>
          <a:p>
            <a:pPr marR="0" eaLnBrk="1" hangingPunct="1">
              <a:lnSpc>
                <a:spcPct val="80000"/>
              </a:lnSpc>
              <a:defRPr/>
            </a:pPr>
            <a:endParaRPr lang="el-GR" sz="2400" dirty="0" smtClean="0"/>
          </a:p>
          <a:p>
            <a:pPr marR="0" eaLnBrk="1" hangingPunct="1">
              <a:lnSpc>
                <a:spcPct val="80000"/>
              </a:lnSpc>
              <a:defRPr/>
            </a:pPr>
            <a:endParaRPr lang="el-GR" sz="2400" dirty="0" smtClean="0"/>
          </a:p>
          <a:p>
            <a:pPr marR="0" eaLnBrk="1" hangingPunct="1">
              <a:lnSpc>
                <a:spcPct val="80000"/>
              </a:lnSpc>
              <a:defRPr/>
            </a:pPr>
            <a:endParaRPr lang="el-GR" sz="2400" dirty="0" smtClean="0"/>
          </a:p>
          <a:p>
            <a:pPr marR="0" eaLnBrk="1" hangingPunct="1">
              <a:lnSpc>
                <a:spcPct val="80000"/>
              </a:lnSpc>
              <a:defRPr/>
            </a:pPr>
            <a:endParaRPr lang="el-GR" sz="1900" b="1" dirty="0" smtClean="0">
              <a:solidFill>
                <a:srgbClr val="002060"/>
              </a:solidFill>
            </a:endParaRPr>
          </a:p>
          <a:p>
            <a:pPr marR="0" eaLnBrk="1" hangingPunct="1">
              <a:lnSpc>
                <a:spcPct val="80000"/>
              </a:lnSpc>
              <a:defRPr/>
            </a:pPr>
            <a:endParaRPr lang="el-GR" sz="1900" b="1" dirty="0" smtClean="0">
              <a:solidFill>
                <a:srgbClr val="002060"/>
              </a:solidFill>
            </a:endParaRPr>
          </a:p>
          <a:p>
            <a:pPr marR="0" eaLnBrk="1" hangingPunct="1">
              <a:lnSpc>
                <a:spcPct val="80000"/>
              </a:lnSpc>
              <a:defRPr/>
            </a:pPr>
            <a:endParaRPr lang="el-GR" sz="1900" b="1" dirty="0" smtClean="0">
              <a:solidFill>
                <a:srgbClr val="002060"/>
              </a:solidFill>
            </a:endParaRPr>
          </a:p>
          <a:p>
            <a:pPr marR="0" algn="ctr" eaLnBrk="1" hangingPunct="1">
              <a:lnSpc>
                <a:spcPct val="80000"/>
              </a:lnSpc>
              <a:defRPr/>
            </a:pPr>
            <a:endPar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endParaRPr>
          </a:p>
          <a:p>
            <a:pPr marR="0" algn="ctr" eaLnBrk="1" hangingPunct="1">
              <a:lnSpc>
                <a:spcPct val="80000"/>
              </a:lnSpc>
              <a:defRPr/>
            </a:pPr>
            <a:endPar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endParaRPr>
          </a:p>
          <a:p>
            <a:pPr marR="0" algn="ctr" eaLnBrk="1" hangingPunct="1">
              <a:lnSpc>
                <a:spcPct val="80000"/>
              </a:lnSpc>
              <a:defRPr/>
            </a:pPr>
            <a:endPar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endParaRPr>
          </a:p>
          <a:p>
            <a:pPr marR="0" algn="ctr" eaLnBrk="1" hangingPunct="1">
              <a:lnSpc>
                <a:spcPct val="80000"/>
              </a:lnSpc>
              <a:defRPr/>
            </a:pPr>
            <a:endPar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endParaRPr>
          </a:p>
          <a:p>
            <a:pPr marR="0" algn="ctr" eaLnBrk="1" hangingPunct="1">
              <a:lnSpc>
                <a:spcPct val="80000"/>
              </a:lnSpc>
              <a:defRPr/>
            </a:pPr>
            <a:endPar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endParaRPr>
          </a:p>
          <a:p>
            <a:pPr marR="0" algn="ctr" eaLnBrk="1" hangingPunct="1">
              <a:lnSpc>
                <a:spcPct val="80000"/>
              </a:lnSpc>
              <a:defRPr/>
            </a:pPr>
            <a:r>
              <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rPr>
              <a:t>ΑΝΑΛΥΣΗ</a:t>
            </a:r>
            <a:r>
              <a:rPr lang="en-US" sz="1800" b="1" dirty="0" smtClean="0">
                <a:solidFill>
                  <a:schemeClr val="bg1"/>
                </a:solidFill>
                <a:effectLst>
                  <a:outerShdw blurRad="38100" dist="38100" dir="2700000" algn="tl">
                    <a:srgbClr val="FFFFFF"/>
                  </a:outerShdw>
                </a:effectLst>
                <a:latin typeface="Times New Roman" pitchFamily="18" charset="0"/>
                <a:cs typeface="Times New Roman" pitchFamily="18" charset="0"/>
              </a:rPr>
              <a:t> </a:t>
            </a:r>
            <a:r>
              <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rPr>
              <a:t>ΔΙΟΙΚΗΤΙΚΩΝ ΑΠΟΦΑΣΕΩΝ</a:t>
            </a:r>
            <a:endParaRPr lang="en-US" sz="1800" b="1" dirty="0" smtClean="0">
              <a:solidFill>
                <a:schemeClr val="bg1"/>
              </a:solidFill>
              <a:effectLst>
                <a:outerShdw blurRad="38100" dist="38100" dir="2700000" algn="tl">
                  <a:srgbClr val="FFFFFF"/>
                </a:outerShdw>
              </a:effectLst>
              <a:latin typeface="Times New Roman" pitchFamily="18" charset="0"/>
              <a:cs typeface="Times New Roman" pitchFamily="18" charset="0"/>
            </a:endParaRPr>
          </a:p>
          <a:p>
            <a:pPr marR="0" algn="ctr" eaLnBrk="1" hangingPunct="1">
              <a:lnSpc>
                <a:spcPct val="80000"/>
              </a:lnSpc>
              <a:defRPr/>
            </a:pPr>
            <a:r>
              <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rPr>
              <a:t>ΣΕ ΘΕΜΑΤΑ Π.ΘΑ.Π. </a:t>
            </a:r>
          </a:p>
          <a:p>
            <a:pPr marR="0" algn="ctr" eaLnBrk="1" hangingPunct="1">
              <a:lnSpc>
                <a:spcPct val="80000"/>
              </a:lnSpc>
              <a:defRPr/>
            </a:pPr>
            <a:r>
              <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rPr>
              <a:t> ΓΙΑ ΤΟ ΕΤΟΣ 2019</a:t>
            </a:r>
          </a:p>
          <a:p>
            <a:pPr marR="0" algn="ctr" eaLnBrk="1" hangingPunct="1">
              <a:lnSpc>
                <a:spcPct val="80000"/>
              </a:lnSpc>
              <a:defRPr/>
            </a:pPr>
            <a:endParaRPr lang="el-GR" sz="2400" b="1" dirty="0" smtClean="0">
              <a:solidFill>
                <a:schemeClr val="bg1"/>
              </a:solidFill>
            </a:endParaRPr>
          </a:p>
          <a:p>
            <a:pPr marR="0" algn="ctr" eaLnBrk="1" hangingPunct="1">
              <a:lnSpc>
                <a:spcPct val="80000"/>
              </a:lnSpc>
              <a:defRPr/>
            </a:pPr>
            <a:r>
              <a:rPr lang="el-GR" sz="1300" b="1" dirty="0" smtClean="0">
                <a:solidFill>
                  <a:schemeClr val="bg1"/>
                </a:solidFill>
                <a:effectLst>
                  <a:outerShdw blurRad="38100" dist="38100" dir="2700000" algn="tl">
                    <a:srgbClr val="FFFFFF"/>
                  </a:outerShdw>
                </a:effectLst>
                <a:latin typeface="Times New Roman" pitchFamily="18" charset="0"/>
                <a:cs typeface="Times New Roman" pitchFamily="18" charset="0"/>
              </a:rPr>
              <a:t>  </a:t>
            </a:r>
            <a:r>
              <a:rPr lang="en-US" sz="1300" b="1" dirty="0" smtClean="0">
                <a:solidFill>
                  <a:schemeClr val="bg1"/>
                </a:solidFill>
                <a:effectLst>
                  <a:outerShdw blurRad="38100" dist="38100" dir="2700000" algn="tl">
                    <a:srgbClr val="FFFFFF"/>
                  </a:outerShdw>
                </a:effectLst>
                <a:latin typeface="Times New Roman" pitchFamily="18" charset="0"/>
                <a:cs typeface="Times New Roman" pitchFamily="18" charset="0"/>
              </a:rPr>
              <a:t>  </a:t>
            </a:r>
            <a:r>
              <a:rPr lang="el-GR" sz="1300" b="1" smtClean="0">
                <a:solidFill>
                  <a:schemeClr val="bg1"/>
                </a:solidFill>
                <a:effectLst>
                  <a:outerShdw blurRad="38100" dist="38100" dir="2700000" algn="tl">
                    <a:srgbClr val="FFFFFF"/>
                  </a:outerShdw>
                </a:effectLst>
                <a:latin typeface="Times New Roman" pitchFamily="18" charset="0"/>
                <a:cs typeface="Times New Roman" pitchFamily="18" charset="0"/>
              </a:rPr>
              <a:t>ΙΑΝΟΥΑΡΙΟΣ 2020             </a:t>
            </a:r>
            <a:r>
              <a:rPr lang="el-GR" sz="1300" smtClean="0">
                <a:solidFill>
                  <a:schemeClr val="bg1"/>
                </a:solidFill>
                <a:effectLst>
                  <a:outerShdw blurRad="38100" dist="38100" dir="2700000" algn="tl">
                    <a:srgbClr val="04617B"/>
                  </a:outerShdw>
                </a:effectLst>
                <a:latin typeface="Times New Roman" pitchFamily="18" charset="0"/>
                <a:cs typeface="Times New Roman" pitchFamily="18" charset="0"/>
              </a:rPr>
              <a:t>        </a:t>
            </a:r>
            <a:endParaRPr lang="el-GR" sz="1300" dirty="0" smtClean="0">
              <a:solidFill>
                <a:schemeClr val="bg1"/>
              </a:solidFill>
              <a:effectLst>
                <a:outerShdw blurRad="38100" dist="38100" dir="2700000" algn="tl">
                  <a:srgbClr val="04617B"/>
                </a:outerShdw>
              </a:effectLst>
              <a:latin typeface="Times New Roman" pitchFamily="18" charset="0"/>
              <a:cs typeface="Times New Roman" pitchFamily="18" charset="0"/>
            </a:endParaRPr>
          </a:p>
        </p:txBody>
      </p:sp>
      <p:sp>
        <p:nvSpPr>
          <p:cNvPr id="5124" name="Rectangle 6"/>
          <p:cNvSpPr>
            <a:spLocks noChangeArrowheads="1"/>
          </p:cNvSpPr>
          <p:nvPr/>
        </p:nvSpPr>
        <p:spPr bwMode="auto">
          <a:xfrm>
            <a:off x="1" y="-184666"/>
            <a:ext cx="184731" cy="369332"/>
          </a:xfrm>
          <a:prstGeom prst="rect">
            <a:avLst/>
          </a:prstGeom>
          <a:noFill/>
          <a:ln w="9525">
            <a:noFill/>
            <a:miter lim="800000"/>
            <a:headEnd/>
            <a:tailEnd/>
          </a:ln>
        </p:spPr>
        <p:txBody>
          <a:bodyPr wrap="none" anchor="ctr">
            <a:spAutoFit/>
          </a:bodyPr>
          <a:lstStyle/>
          <a:p>
            <a:endParaRPr lang="el-GR"/>
          </a:p>
        </p:txBody>
      </p:sp>
      <p:pic>
        <p:nvPicPr>
          <p:cNvPr id="6" name="Picture 3" descr="ethno_1"/>
          <p:cNvPicPr>
            <a:picLocks noChangeAspect="1" noChangeArrowheads="1"/>
          </p:cNvPicPr>
          <p:nvPr/>
        </p:nvPicPr>
        <p:blipFill>
          <a:blip r:embed="rId4" cstate="print"/>
          <a:srcRect/>
          <a:stretch>
            <a:fillRect/>
          </a:stretch>
        </p:blipFill>
        <p:spPr bwMode="auto">
          <a:xfrm>
            <a:off x="0" y="0"/>
            <a:ext cx="755576" cy="802400"/>
          </a:xfrm>
          <a:prstGeom prst="rect">
            <a:avLst/>
          </a:prstGeom>
          <a:noFill/>
          <a:ln w="9525">
            <a:noFill/>
            <a:miter lim="800000"/>
            <a:headEnd/>
            <a:tailEnd/>
          </a:ln>
        </p:spPr>
      </p:pic>
      <p:pic>
        <p:nvPicPr>
          <p:cNvPr id="13314" name="Picture 2" descr="Αποτέλεσμα εικόνας για ρυπανση θαλασσων απο πετρελαιο φωτογραφιες"/>
          <p:cNvPicPr>
            <a:picLocks noChangeAspect="1" noChangeArrowheads="1"/>
          </p:cNvPicPr>
          <p:nvPr/>
        </p:nvPicPr>
        <p:blipFill>
          <a:blip r:embed="rId5" cstate="print"/>
          <a:srcRect/>
          <a:stretch>
            <a:fillRect/>
          </a:stretch>
        </p:blipFill>
        <p:spPr bwMode="auto">
          <a:xfrm>
            <a:off x="1857356" y="2000240"/>
            <a:ext cx="5786478" cy="2928958"/>
          </a:xfrm>
          <a:prstGeom prst="rect">
            <a:avLst/>
          </a:prstGeom>
          <a:noFill/>
        </p:spPr>
      </p:pic>
      <p:pic>
        <p:nvPicPr>
          <p:cNvPr id="9" name="8 - Εικόνα" descr="Αποτέλεσμα εικόνας για ρυπανση θαλασσιου περιβαλλοντος"/>
          <p:cNvPicPr/>
          <p:nvPr/>
        </p:nvPicPr>
        <p:blipFill>
          <a:blip r:embed="rId6" cstate="print"/>
          <a:srcRect/>
          <a:stretch>
            <a:fillRect/>
          </a:stretch>
        </p:blipFill>
        <p:spPr bwMode="auto">
          <a:xfrm>
            <a:off x="1785918" y="1915960"/>
            <a:ext cx="5857916" cy="3156114"/>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043608" y="704852"/>
            <a:ext cx="7643192" cy="938213"/>
          </a:xfrm>
        </p:spPr>
        <p:txBody>
          <a:bodyPr>
            <a:noAutofit/>
          </a:bodyPr>
          <a:lstStyle/>
          <a:p>
            <a:pPr algn="ctr" eaLnBrk="1" fontAlgn="auto" hangingPunct="1">
              <a:spcAft>
                <a:spcPts val="0"/>
              </a:spcAft>
              <a:defRPr/>
            </a:pPr>
            <a:r>
              <a:rPr lang="el-GR" sz="20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ΜΕΡΟΣ  Β΄</a:t>
            </a:r>
            <a:br>
              <a:rPr lang="el-GR" sz="20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20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ΠΙΝΑΚΕΣ ΚΑΙ ΔΙΑΓΡΑΜΜΑΤΑ ΑΠΟ ΤΗΝ ΑΝΑΛΥΣΗ ΤΩΝ ΑΠΟΦΑΣΕΩΝ ΕΠΙΒΟΛΗΣ ΠΡΟΣΤΙΜΩΝ – ΚΑΤΑΛΟΓΙΣΜΩΝ            ΓΙΑ ΤΟ ΕΤΟΣ 2019 </a:t>
            </a:r>
            <a:endParaRPr lang="el-GR" sz="2000" b="1" u="sng"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4" name="Picture 3" descr="ethno_1"/>
          <p:cNvPicPr>
            <a:picLocks noChangeAspect="1" noChangeArrowheads="1"/>
          </p:cNvPicPr>
          <p:nvPr/>
        </p:nvPicPr>
        <p:blipFill>
          <a:blip r:embed="rId2" cstate="print"/>
          <a:srcRect/>
          <a:stretch>
            <a:fillRect/>
          </a:stretch>
        </p:blipFill>
        <p:spPr bwMode="auto">
          <a:xfrm>
            <a:off x="0" y="0"/>
            <a:ext cx="755576" cy="801688"/>
          </a:xfrm>
          <a:prstGeom prst="rect">
            <a:avLst/>
          </a:prstGeom>
          <a:noFill/>
          <a:ln w="9525">
            <a:noFill/>
            <a:miter lim="800000"/>
            <a:headEnd/>
            <a:tailEnd/>
          </a:ln>
        </p:spPr>
      </p:pic>
      <p:pic>
        <p:nvPicPr>
          <p:cNvPr id="5" name="Picture 4" descr="aggyres_sxedio"/>
          <p:cNvPicPr>
            <a:picLocks noChangeAspect="1" noChangeArrowheads="1"/>
          </p:cNvPicPr>
          <p:nvPr/>
        </p:nvPicPr>
        <p:blipFill>
          <a:blip r:embed="rId3" cstate="print"/>
          <a:srcRect/>
          <a:stretch>
            <a:fillRect/>
          </a:stretch>
        </p:blipFill>
        <p:spPr bwMode="auto">
          <a:xfrm>
            <a:off x="8458200" y="0"/>
            <a:ext cx="685800" cy="608013"/>
          </a:xfrm>
          <a:prstGeom prst="rect">
            <a:avLst/>
          </a:prstGeom>
          <a:noFill/>
          <a:ln w="9525">
            <a:solidFill>
              <a:srgbClr val="000000"/>
            </a:solidFill>
            <a:miter lim="800000"/>
            <a:headEnd/>
            <a:tailEnd/>
          </a:ln>
        </p:spPr>
      </p:pic>
      <p:pic>
        <p:nvPicPr>
          <p:cNvPr id="3" name="Picture 2" descr="Αποτέλεσμα εικόνας για θαλασσια αντιρρυπανση"/>
          <p:cNvPicPr>
            <a:picLocks noGrp="1" noChangeAspect="1" noChangeArrowheads="1"/>
          </p:cNvPicPr>
          <p:nvPr>
            <p:ph idx="1"/>
          </p:nvPr>
        </p:nvPicPr>
        <p:blipFill>
          <a:blip r:embed="rId4" cstate="print"/>
          <a:srcRect/>
          <a:stretch>
            <a:fillRect/>
          </a:stretch>
        </p:blipFill>
        <p:spPr bwMode="auto">
          <a:xfrm>
            <a:off x="1571604" y="2357430"/>
            <a:ext cx="6215106" cy="3500462"/>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115616" y="428625"/>
            <a:ext cx="7056785" cy="1009650"/>
          </a:xfrm>
        </p:spPr>
        <p:txBody>
          <a:bodyPr>
            <a:normAutofit/>
          </a:bodyPr>
          <a:lstStyle/>
          <a:p>
            <a:pPr algn="ctr" eaLnBrk="1" fontAlgn="auto" hangingPunct="1">
              <a:spcAft>
                <a:spcPts val="0"/>
              </a:spcAft>
              <a:defRPr/>
            </a:pPr>
            <a:r>
              <a:rPr lang="el-GR" sz="16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ΑΡΙΘΜΟΣ </a:t>
            </a:r>
            <a:r>
              <a:rPr lang="en-US" sz="16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l-GR" sz="16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ΔΙΟΙΚΗΤΙΚΩΝ ΑΠΟΦΑΣΕΩΝ  ΣΕ ΘΕΜΑΤΑ Π.ΘΑ.Π.</a:t>
            </a:r>
            <a:r>
              <a:rPr lang="en-US" sz="16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l-GR" sz="16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ΑΝΑ ΛΙΜΕΝΙΚΗ ΑΡΧΗ</a:t>
            </a:r>
            <a:endParaRPr lang="el-GR" sz="1600" b="1" u="sng"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4" name="Picture 3" descr="ethno_1"/>
          <p:cNvPicPr>
            <a:picLocks noChangeAspect="1" noChangeArrowheads="1"/>
          </p:cNvPicPr>
          <p:nvPr/>
        </p:nvPicPr>
        <p:blipFill>
          <a:blip r:embed="rId2" cstate="print"/>
          <a:srcRect/>
          <a:stretch>
            <a:fillRect/>
          </a:stretch>
        </p:blipFill>
        <p:spPr bwMode="auto">
          <a:xfrm>
            <a:off x="0" y="0"/>
            <a:ext cx="720080" cy="801688"/>
          </a:xfrm>
          <a:prstGeom prst="rect">
            <a:avLst/>
          </a:prstGeom>
          <a:noFill/>
          <a:ln w="9525">
            <a:noFill/>
            <a:miter lim="800000"/>
            <a:headEnd/>
            <a:tailEnd/>
          </a:ln>
        </p:spPr>
      </p:pic>
      <p:pic>
        <p:nvPicPr>
          <p:cNvPr id="6" name="Picture 4" descr="aggyres_sxedio"/>
          <p:cNvPicPr>
            <a:picLocks noChangeAspect="1" noChangeArrowheads="1"/>
          </p:cNvPicPr>
          <p:nvPr/>
        </p:nvPicPr>
        <p:blipFill>
          <a:blip r:embed="rId3" cstate="print"/>
          <a:srcRect/>
          <a:stretch>
            <a:fillRect/>
          </a:stretch>
        </p:blipFill>
        <p:spPr bwMode="auto">
          <a:xfrm>
            <a:off x="8458200" y="0"/>
            <a:ext cx="685800" cy="608013"/>
          </a:xfrm>
          <a:prstGeom prst="rect">
            <a:avLst/>
          </a:prstGeom>
          <a:noFill/>
          <a:ln w="9525">
            <a:solidFill>
              <a:srgbClr val="000000"/>
            </a:solidFill>
            <a:miter lim="800000"/>
            <a:headEnd/>
            <a:tailEnd/>
          </a:ln>
        </p:spPr>
      </p:pic>
      <p:graphicFrame>
        <p:nvGraphicFramePr>
          <p:cNvPr id="7" name="Chart 1"/>
          <p:cNvGraphicFramePr>
            <a:graphicFrameLocks/>
          </p:cNvGraphicFramePr>
          <p:nvPr/>
        </p:nvGraphicFramePr>
        <p:xfrm>
          <a:off x="1428728" y="2071678"/>
          <a:ext cx="6657975" cy="3495675"/>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043608" y="704850"/>
            <a:ext cx="7200800" cy="635918"/>
          </a:xfrm>
        </p:spPr>
        <p:txBody>
          <a:bodyPr/>
          <a:lstStyle/>
          <a:p>
            <a:pPr algn="ctr"/>
            <a:r>
              <a:rPr lang="el-GR" sz="16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ΑΝΑΛΥΣΗ ΑΠΟΦΑΣΕΩΝ ΠΡΟΣΤΙΜΩΝ ΜΕ ΒΑΣΗ ΤΗΝ ΠΗΓΗ ΡΥΠΑΝΣΗΣ</a:t>
            </a:r>
            <a:endParaRPr lang="el-GR" sz="1600" dirty="0"/>
          </a:p>
        </p:txBody>
      </p:sp>
      <p:pic>
        <p:nvPicPr>
          <p:cNvPr id="4" name="Picture 3" descr="ethno_1"/>
          <p:cNvPicPr>
            <a:picLocks noChangeAspect="1" noChangeArrowheads="1"/>
          </p:cNvPicPr>
          <p:nvPr/>
        </p:nvPicPr>
        <p:blipFill>
          <a:blip r:embed="rId3" cstate="print"/>
          <a:srcRect/>
          <a:stretch>
            <a:fillRect/>
          </a:stretch>
        </p:blipFill>
        <p:spPr bwMode="auto">
          <a:xfrm>
            <a:off x="0" y="0"/>
            <a:ext cx="755576" cy="801688"/>
          </a:xfrm>
          <a:prstGeom prst="rect">
            <a:avLst/>
          </a:prstGeom>
          <a:noFill/>
          <a:ln w="9525">
            <a:noFill/>
            <a:miter lim="800000"/>
            <a:headEnd/>
            <a:tailEnd/>
          </a:ln>
        </p:spPr>
      </p:pic>
      <p:pic>
        <p:nvPicPr>
          <p:cNvPr id="6" name="Picture 4" descr="aggyres_sxedio"/>
          <p:cNvPicPr>
            <a:picLocks noChangeAspect="1" noChangeArrowheads="1"/>
          </p:cNvPicPr>
          <p:nvPr/>
        </p:nvPicPr>
        <p:blipFill>
          <a:blip r:embed="rId4" cstate="print"/>
          <a:srcRect/>
          <a:stretch>
            <a:fillRect/>
          </a:stretch>
        </p:blipFill>
        <p:spPr bwMode="auto">
          <a:xfrm>
            <a:off x="8458200" y="0"/>
            <a:ext cx="685800" cy="608013"/>
          </a:xfrm>
          <a:prstGeom prst="rect">
            <a:avLst/>
          </a:prstGeom>
          <a:noFill/>
          <a:ln w="9525">
            <a:solidFill>
              <a:srgbClr val="000000"/>
            </a:solidFill>
            <a:miter lim="800000"/>
            <a:headEnd/>
            <a:tailEnd/>
          </a:ln>
        </p:spPr>
      </p:pic>
      <p:graphicFrame>
        <p:nvGraphicFramePr>
          <p:cNvPr id="12" name="Chart 1"/>
          <p:cNvGraphicFramePr>
            <a:graphicFrameLocks noGrp="1"/>
          </p:cNvGraphicFramePr>
          <p:nvPr>
            <p:ph idx="1"/>
          </p:nvPr>
        </p:nvGraphicFramePr>
        <p:xfrm>
          <a:off x="1643042" y="2071678"/>
          <a:ext cx="6143668" cy="3714776"/>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850"/>
            <a:ext cx="8229601" cy="795338"/>
          </a:xfrm>
        </p:spPr>
        <p:txBody>
          <a:bodyPr>
            <a:normAutofit fontScale="90000"/>
          </a:bodyPr>
          <a:lstStyle/>
          <a:p>
            <a:pPr algn="ctr" eaLnBrk="1" fontAlgn="auto" hangingPunct="1">
              <a:spcAft>
                <a:spcPts val="0"/>
              </a:spcAft>
              <a:defRPr/>
            </a:pPr>
            <a: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ΥΨΟΣ  ΠΡΟΣΤΙΜΩΝ ΕΠΙΒΛΗΘΕΝΤΩΝ</a:t>
            </a:r>
            <a:r>
              <a:rPr lang="en-US"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ΑΠΟΦΑΣΕΩΝ ΕΤΟΥΣ 2019 </a:t>
            </a:r>
            <a:b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ΜΕ ΒΑΣΗ ΤΗΝ ΠΡΟΕΛΕΥΣΗ ΤΗΣ ΡΥΠΑΝΣΗΣ</a:t>
            </a:r>
            <a:b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n-US"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ΠΛΗΝ</a:t>
            </a:r>
            <a:r>
              <a:rPr lang="en-US"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ΑΠΟΦΑΣΕΩΝ </a:t>
            </a:r>
            <a:r>
              <a:rPr lang="en-US"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MARPOL </a:t>
            </a:r>
            <a: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ΚΑΙ ΚΑΤΑΛΟΓΙΣΜΩΝ) </a:t>
            </a:r>
            <a:b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endParaRPr lang="el-GR" sz="1800" b="1" u="sng"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5" name="Picture 3" descr="ethno_1"/>
          <p:cNvPicPr>
            <a:picLocks noChangeAspect="1" noChangeArrowheads="1"/>
          </p:cNvPicPr>
          <p:nvPr/>
        </p:nvPicPr>
        <p:blipFill>
          <a:blip r:embed="rId2" cstate="print"/>
          <a:srcRect/>
          <a:stretch>
            <a:fillRect/>
          </a:stretch>
        </p:blipFill>
        <p:spPr bwMode="auto">
          <a:xfrm>
            <a:off x="0" y="0"/>
            <a:ext cx="792088" cy="801688"/>
          </a:xfrm>
          <a:prstGeom prst="rect">
            <a:avLst/>
          </a:prstGeom>
          <a:noFill/>
          <a:ln w="9525">
            <a:noFill/>
            <a:miter lim="800000"/>
            <a:headEnd/>
            <a:tailEnd/>
          </a:ln>
        </p:spPr>
      </p:pic>
      <p:pic>
        <p:nvPicPr>
          <p:cNvPr id="6" name="Picture 4" descr="aggyres_sxedio"/>
          <p:cNvPicPr>
            <a:picLocks noChangeAspect="1" noChangeArrowheads="1"/>
          </p:cNvPicPr>
          <p:nvPr/>
        </p:nvPicPr>
        <p:blipFill>
          <a:blip r:embed="rId3" cstate="print"/>
          <a:srcRect/>
          <a:stretch>
            <a:fillRect/>
          </a:stretch>
        </p:blipFill>
        <p:spPr bwMode="auto">
          <a:xfrm>
            <a:off x="8458200" y="0"/>
            <a:ext cx="685800" cy="608013"/>
          </a:xfrm>
          <a:prstGeom prst="rect">
            <a:avLst/>
          </a:prstGeom>
          <a:noFill/>
          <a:ln w="9525">
            <a:solidFill>
              <a:srgbClr val="000000"/>
            </a:solidFill>
            <a:miter lim="800000"/>
            <a:headEnd/>
            <a:tailEnd/>
          </a:ln>
        </p:spPr>
      </p:pic>
      <p:graphicFrame>
        <p:nvGraphicFramePr>
          <p:cNvPr id="11" name="Chart 1"/>
          <p:cNvGraphicFramePr>
            <a:graphicFrameLocks/>
          </p:cNvGraphicFramePr>
          <p:nvPr/>
        </p:nvGraphicFramePr>
        <p:xfrm>
          <a:off x="1571604" y="2060848"/>
          <a:ext cx="6143668" cy="337185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27584" y="704850"/>
            <a:ext cx="7704856" cy="866775"/>
          </a:xfrm>
        </p:spPr>
        <p:txBody>
          <a:bodyPr>
            <a:normAutofit/>
          </a:bodyPr>
          <a:lstStyle/>
          <a:p>
            <a:pPr algn="ctr" eaLnBrk="1" fontAlgn="auto" hangingPunct="1">
              <a:spcAft>
                <a:spcPts val="0"/>
              </a:spcAft>
              <a:defRPr/>
            </a:pPr>
            <a: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ΑΝΑΛΥΣΗ ΑΠΟΦΑΣΕΩΝ ΔΙΟΙΚΗΤΙΚΩΝ ΚΥΡΩΣΕΩΝ – ΚΑΤΑΛΟΓΙΣΜΩΝ ΜΕ ΒΑΣΗ ΤΗΝ ΚΕΙΜΕΝΗ ΝΟΜΟΘΕΣΙΑ </a:t>
            </a:r>
            <a:endParaRPr lang="el-GR" sz="1800" b="1" u="sng"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5" name="Picture 3" descr="ethno_1"/>
          <p:cNvPicPr>
            <a:picLocks noChangeAspect="1" noChangeArrowheads="1"/>
          </p:cNvPicPr>
          <p:nvPr/>
        </p:nvPicPr>
        <p:blipFill>
          <a:blip r:embed="rId2" cstate="print"/>
          <a:srcRect/>
          <a:stretch>
            <a:fillRect/>
          </a:stretch>
        </p:blipFill>
        <p:spPr bwMode="auto">
          <a:xfrm>
            <a:off x="0" y="0"/>
            <a:ext cx="720080" cy="801688"/>
          </a:xfrm>
          <a:prstGeom prst="rect">
            <a:avLst/>
          </a:prstGeom>
          <a:noFill/>
          <a:ln w="9525">
            <a:noFill/>
            <a:miter lim="800000"/>
            <a:headEnd/>
            <a:tailEnd/>
          </a:ln>
        </p:spPr>
      </p:pic>
      <p:pic>
        <p:nvPicPr>
          <p:cNvPr id="6" name="Picture 4" descr="aggyres_sxedio"/>
          <p:cNvPicPr>
            <a:picLocks noChangeAspect="1" noChangeArrowheads="1"/>
          </p:cNvPicPr>
          <p:nvPr/>
        </p:nvPicPr>
        <p:blipFill>
          <a:blip r:embed="rId3" cstate="print"/>
          <a:srcRect/>
          <a:stretch>
            <a:fillRect/>
          </a:stretch>
        </p:blipFill>
        <p:spPr bwMode="auto">
          <a:xfrm>
            <a:off x="8458200" y="0"/>
            <a:ext cx="685800" cy="608013"/>
          </a:xfrm>
          <a:prstGeom prst="rect">
            <a:avLst/>
          </a:prstGeom>
          <a:noFill/>
          <a:ln w="9525">
            <a:solidFill>
              <a:srgbClr val="000000"/>
            </a:solidFill>
            <a:miter lim="800000"/>
            <a:headEnd/>
            <a:tailEnd/>
          </a:ln>
        </p:spPr>
      </p:pic>
      <p:graphicFrame>
        <p:nvGraphicFramePr>
          <p:cNvPr id="9" name="Chart 1"/>
          <p:cNvGraphicFramePr>
            <a:graphicFrameLocks/>
          </p:cNvGraphicFramePr>
          <p:nvPr/>
        </p:nvGraphicFramePr>
        <p:xfrm>
          <a:off x="1428728" y="2000240"/>
          <a:ext cx="6472259" cy="3429024"/>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55577" y="704850"/>
            <a:ext cx="7632848" cy="723900"/>
          </a:xfrm>
        </p:spPr>
        <p:txBody>
          <a:bodyPr>
            <a:normAutofit/>
          </a:bodyPr>
          <a:lstStyle/>
          <a:p>
            <a:pPr algn="ctr" eaLnBrk="1" fontAlgn="auto" hangingPunct="1">
              <a:spcAft>
                <a:spcPts val="0"/>
              </a:spcAft>
              <a:defRPr/>
            </a:pPr>
            <a: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ΥΨΟΣ</a:t>
            </a:r>
            <a:r>
              <a:rPr lang="en-US"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ΠΡΟΣΤΙΜΩΝ</a:t>
            </a:r>
            <a:r>
              <a:rPr lang="en-US"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ΚΑΤΑΛΟΓΙΣΜΩΝ  ΣΕ ΘΕΜΑΤΑ Π.ΘΑ.Π.      </a:t>
            </a:r>
            <a:endParaRPr lang="el-GR" sz="1800" b="1" u="sng"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5" name="Picture 3" descr="ethno_1"/>
          <p:cNvPicPr>
            <a:picLocks noChangeAspect="1" noChangeArrowheads="1"/>
          </p:cNvPicPr>
          <p:nvPr/>
        </p:nvPicPr>
        <p:blipFill>
          <a:blip r:embed="rId2" cstate="print"/>
          <a:srcRect/>
          <a:stretch>
            <a:fillRect/>
          </a:stretch>
        </p:blipFill>
        <p:spPr bwMode="auto">
          <a:xfrm>
            <a:off x="0" y="0"/>
            <a:ext cx="755576" cy="801688"/>
          </a:xfrm>
          <a:prstGeom prst="rect">
            <a:avLst/>
          </a:prstGeom>
          <a:noFill/>
          <a:ln w="9525">
            <a:noFill/>
            <a:miter lim="800000"/>
            <a:headEnd/>
            <a:tailEnd/>
          </a:ln>
        </p:spPr>
      </p:pic>
      <p:pic>
        <p:nvPicPr>
          <p:cNvPr id="6" name="Picture 4" descr="aggyres_sxedio"/>
          <p:cNvPicPr>
            <a:picLocks noChangeAspect="1" noChangeArrowheads="1"/>
          </p:cNvPicPr>
          <p:nvPr/>
        </p:nvPicPr>
        <p:blipFill>
          <a:blip r:embed="rId3" cstate="print"/>
          <a:srcRect/>
          <a:stretch>
            <a:fillRect/>
          </a:stretch>
        </p:blipFill>
        <p:spPr bwMode="auto">
          <a:xfrm>
            <a:off x="8458200" y="0"/>
            <a:ext cx="685800" cy="608013"/>
          </a:xfrm>
          <a:prstGeom prst="rect">
            <a:avLst/>
          </a:prstGeom>
          <a:noFill/>
          <a:ln w="9525">
            <a:solidFill>
              <a:srgbClr val="000000"/>
            </a:solidFill>
            <a:miter lim="800000"/>
            <a:headEnd/>
            <a:tailEnd/>
          </a:ln>
        </p:spPr>
      </p:pic>
      <p:graphicFrame>
        <p:nvGraphicFramePr>
          <p:cNvPr id="7" name="Chart 4"/>
          <p:cNvGraphicFramePr>
            <a:graphicFrameLocks/>
          </p:cNvGraphicFramePr>
          <p:nvPr/>
        </p:nvGraphicFramePr>
        <p:xfrm>
          <a:off x="1785919" y="2214554"/>
          <a:ext cx="5857915" cy="337185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043609" y="714377"/>
            <a:ext cx="7614615" cy="866775"/>
          </a:xfrm>
        </p:spPr>
        <p:txBody>
          <a:bodyPr>
            <a:noAutofit/>
          </a:bodyPr>
          <a:lstStyle/>
          <a:p>
            <a:pPr algn="ctr" eaLnBrk="1" fontAlgn="auto" hangingPunct="1">
              <a:spcAft>
                <a:spcPts val="0"/>
              </a:spcAft>
              <a:defRPr/>
            </a:pPr>
            <a: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ΣΥΓΚΕΝΤΡΩΤΙΚΟΣ ΠΙΝΑΚΑΣ ΑΠΟΦΑΣΕΩΝ ΕΠΙΒΛΗΘΕΝΤΩΝ ΠΡΟΣΤΙΜΩΝ – ΚΑΤΑΛΟΓΙΣΜΩΝ </a:t>
            </a:r>
            <a:b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ΣΕ ΠΛΟΙΑ – ΕΓΚΑΤΑΣΤΑΣΕΙΣ ΚΑΙ ΑΛΛΕΣ ΠΗΓΕΣ  </a:t>
            </a:r>
            <a:endParaRPr lang="el-GR" sz="1800" b="1" u="sng"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17" name="16 - Διάγραμμα"/>
          <p:cNvGraphicFramePr/>
          <p:nvPr/>
        </p:nvGraphicFramePr>
        <p:xfrm>
          <a:off x="1835697" y="1628800"/>
          <a:ext cx="5486400" cy="36433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8" name="17 - Διάγραμμα"/>
          <p:cNvGraphicFramePr/>
          <p:nvPr/>
        </p:nvGraphicFramePr>
        <p:xfrm>
          <a:off x="3851920" y="5429264"/>
          <a:ext cx="1512169" cy="85725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5365" name="Rectangle 45"/>
          <p:cNvSpPr>
            <a:spLocks noChangeArrowheads="1"/>
          </p:cNvSpPr>
          <p:nvPr/>
        </p:nvSpPr>
        <p:spPr bwMode="auto">
          <a:xfrm>
            <a:off x="1" y="43934"/>
            <a:ext cx="184731" cy="369332"/>
          </a:xfrm>
          <a:prstGeom prst="rect">
            <a:avLst/>
          </a:prstGeom>
          <a:noFill/>
          <a:ln w="9525">
            <a:noFill/>
            <a:miter lim="800000"/>
            <a:headEnd/>
            <a:tailEnd/>
          </a:ln>
        </p:spPr>
        <p:txBody>
          <a:bodyPr wrap="none" anchor="ctr">
            <a:spAutoFit/>
          </a:bodyPr>
          <a:lstStyle/>
          <a:p>
            <a:endParaRPr lang="el-GR"/>
          </a:p>
        </p:txBody>
      </p:sp>
      <p:sp>
        <p:nvSpPr>
          <p:cNvPr id="15366" name="Rectangle 46"/>
          <p:cNvSpPr>
            <a:spLocks noChangeArrowheads="1"/>
          </p:cNvSpPr>
          <p:nvPr/>
        </p:nvSpPr>
        <p:spPr bwMode="auto">
          <a:xfrm>
            <a:off x="1" y="501134"/>
            <a:ext cx="184731" cy="369332"/>
          </a:xfrm>
          <a:prstGeom prst="rect">
            <a:avLst/>
          </a:prstGeom>
          <a:noFill/>
          <a:ln w="9525">
            <a:noFill/>
            <a:miter lim="800000"/>
            <a:headEnd/>
            <a:tailEnd/>
          </a:ln>
        </p:spPr>
        <p:txBody>
          <a:bodyPr wrap="none" anchor="ctr">
            <a:spAutoFit/>
          </a:bodyPr>
          <a:lstStyle/>
          <a:p>
            <a:endParaRPr lang="el-GR">
              <a:latin typeface="Constantia" pitchFamily="18" charset="0"/>
            </a:endParaRPr>
          </a:p>
        </p:txBody>
      </p:sp>
      <p:sp>
        <p:nvSpPr>
          <p:cNvPr id="15367" name="Rectangle 57"/>
          <p:cNvSpPr>
            <a:spLocks noChangeArrowheads="1"/>
          </p:cNvSpPr>
          <p:nvPr/>
        </p:nvSpPr>
        <p:spPr bwMode="auto">
          <a:xfrm>
            <a:off x="642938" y="5058819"/>
            <a:ext cx="184731" cy="769441"/>
          </a:xfrm>
          <a:prstGeom prst="rect">
            <a:avLst/>
          </a:prstGeom>
          <a:noFill/>
          <a:ln w="9525">
            <a:noFill/>
            <a:miter lim="800000"/>
            <a:headEnd/>
            <a:tailEnd/>
          </a:ln>
        </p:spPr>
        <p:txBody>
          <a:bodyPr wrap="none" anchor="ctr">
            <a:spAutoFit/>
          </a:bodyPr>
          <a:lstStyle/>
          <a:p>
            <a:r>
              <a:rPr lang="el-GR" sz="800"/>
              <a:t/>
            </a:r>
            <a:br>
              <a:rPr lang="el-GR" sz="800"/>
            </a:br>
            <a:endParaRPr lang="el-GR"/>
          </a:p>
          <a:p>
            <a:pPr eaLnBrk="0" hangingPunct="0"/>
            <a:endParaRPr lang="el-GR"/>
          </a:p>
        </p:txBody>
      </p:sp>
      <p:sp>
        <p:nvSpPr>
          <p:cNvPr id="15368" name="Rectangle 59"/>
          <p:cNvSpPr>
            <a:spLocks noChangeArrowheads="1"/>
          </p:cNvSpPr>
          <p:nvPr/>
        </p:nvSpPr>
        <p:spPr bwMode="auto">
          <a:xfrm>
            <a:off x="1" y="6959084"/>
            <a:ext cx="184731" cy="369332"/>
          </a:xfrm>
          <a:prstGeom prst="rect">
            <a:avLst/>
          </a:prstGeom>
          <a:noFill/>
          <a:ln w="9525">
            <a:noFill/>
            <a:miter lim="800000"/>
            <a:headEnd/>
            <a:tailEnd/>
          </a:ln>
        </p:spPr>
        <p:txBody>
          <a:bodyPr wrap="none" anchor="ctr">
            <a:spAutoFit/>
          </a:bodyPr>
          <a:lstStyle/>
          <a:p>
            <a:endParaRPr lang="el-GR"/>
          </a:p>
        </p:txBody>
      </p:sp>
      <p:pic>
        <p:nvPicPr>
          <p:cNvPr id="9" name="Picture 3" descr="ethno_1"/>
          <p:cNvPicPr>
            <a:picLocks noChangeAspect="1" noChangeArrowheads="1"/>
          </p:cNvPicPr>
          <p:nvPr/>
        </p:nvPicPr>
        <p:blipFill>
          <a:blip r:embed="rId12" cstate="print"/>
          <a:srcRect/>
          <a:stretch>
            <a:fillRect/>
          </a:stretch>
        </p:blipFill>
        <p:spPr bwMode="auto">
          <a:xfrm>
            <a:off x="1" y="0"/>
            <a:ext cx="784327" cy="793833"/>
          </a:xfrm>
          <a:prstGeom prst="rect">
            <a:avLst/>
          </a:prstGeom>
          <a:noFill/>
          <a:ln w="9525">
            <a:noFill/>
            <a:miter lim="800000"/>
            <a:headEnd/>
            <a:tailEnd/>
          </a:ln>
        </p:spPr>
      </p:pic>
      <p:pic>
        <p:nvPicPr>
          <p:cNvPr id="10" name="Picture 4" descr="aggyres_sxedio"/>
          <p:cNvPicPr>
            <a:picLocks noChangeAspect="1" noChangeArrowheads="1"/>
          </p:cNvPicPr>
          <p:nvPr/>
        </p:nvPicPr>
        <p:blipFill>
          <a:blip r:embed="rId13" cstate="print"/>
          <a:srcRect/>
          <a:stretch>
            <a:fillRect/>
          </a:stretch>
        </p:blipFill>
        <p:spPr bwMode="auto">
          <a:xfrm>
            <a:off x="8458200" y="0"/>
            <a:ext cx="685800" cy="608013"/>
          </a:xfrm>
          <a:prstGeom prst="rect">
            <a:avLst/>
          </a:prstGeom>
          <a:noFill/>
          <a:ln w="9525">
            <a:solidFill>
              <a:srgbClr val="000000"/>
            </a:solid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187624" y="476672"/>
            <a:ext cx="7110562" cy="500062"/>
          </a:xfrm>
        </p:spPr>
        <p:txBody>
          <a:bodyPr>
            <a:noAutofit/>
          </a:bodyPr>
          <a:lstStyle/>
          <a:p>
            <a:pPr algn="ctr" eaLnBrk="1" fontAlgn="auto" hangingPunct="1">
              <a:spcAft>
                <a:spcPts val="0"/>
              </a:spcAft>
              <a:defRPr/>
            </a:pPr>
            <a: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ΠΙΝΑΚΑΣ ΕΠΙΒΛΗΘΕΝΤΩΝ ΠΡΟΣΤΙΜΩΝ ΣΕ ΠΛΟΙΑ – ΕΓΚΑΤΑΣΤΑΣΕΙΣ ΚΑΙ ΑΛΛΕΣ ΠΗΓΕΣ ΓΙΑ ΠΑΡΑΒΑΣΕΙΣ ΣΕ ΘΕΜΑΤΑ Π.ΘΑ.Π ΑΠΟ 1992 - 2019</a:t>
            </a:r>
            <a:endParaRPr lang="el-GR" sz="1800" b="1" u="sng"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6387" name="Rectangle 1"/>
          <p:cNvSpPr>
            <a:spLocks noChangeArrowheads="1"/>
          </p:cNvSpPr>
          <p:nvPr/>
        </p:nvSpPr>
        <p:spPr bwMode="auto">
          <a:xfrm>
            <a:off x="1" y="43934"/>
            <a:ext cx="184731" cy="369332"/>
          </a:xfrm>
          <a:prstGeom prst="rect">
            <a:avLst/>
          </a:prstGeom>
          <a:noFill/>
          <a:ln w="9525">
            <a:noFill/>
            <a:miter lim="800000"/>
            <a:headEnd/>
            <a:tailEnd/>
          </a:ln>
        </p:spPr>
        <p:txBody>
          <a:bodyPr wrap="none" anchor="ctr">
            <a:spAutoFit/>
          </a:bodyPr>
          <a:lstStyle/>
          <a:p>
            <a:endParaRPr lang="el-GR"/>
          </a:p>
        </p:txBody>
      </p:sp>
      <p:graphicFrame>
        <p:nvGraphicFramePr>
          <p:cNvPr id="8" name="7 - Πίνακας"/>
          <p:cNvGraphicFramePr>
            <a:graphicFrameLocks noGrp="1"/>
          </p:cNvGraphicFramePr>
          <p:nvPr/>
        </p:nvGraphicFramePr>
        <p:xfrm>
          <a:off x="539552" y="1052738"/>
          <a:ext cx="8352928" cy="407869"/>
        </p:xfrm>
        <a:graphic>
          <a:graphicData uri="http://schemas.openxmlformats.org/drawingml/2006/table">
            <a:tbl>
              <a:tblPr>
                <a:tableStyleId>{3C2FFA5D-87B4-456A-9821-1D502468CF0F}</a:tableStyleId>
              </a:tblPr>
              <a:tblGrid>
                <a:gridCol w="623654"/>
                <a:gridCol w="2051472"/>
                <a:gridCol w="2214578"/>
                <a:gridCol w="1643074"/>
                <a:gridCol w="1820150"/>
              </a:tblGrid>
              <a:tr h="407869">
                <a:tc>
                  <a:txBody>
                    <a:bodyPr/>
                    <a:lstStyle/>
                    <a:p>
                      <a:pPr algn="ctr">
                        <a:spcAft>
                          <a:spcPts val="0"/>
                        </a:spcAft>
                      </a:pPr>
                      <a:r>
                        <a:rPr lang="el-GR" sz="1000" b="1" dirty="0">
                          <a:solidFill>
                            <a:schemeClr val="tx1"/>
                          </a:solidFill>
                        </a:rPr>
                        <a:t>ΕΤΟΣ</a:t>
                      </a:r>
                      <a:endParaRPr lang="el-GR" sz="1000" b="1" dirty="0">
                        <a:solidFill>
                          <a:schemeClr val="tx1"/>
                        </a:solidFill>
                        <a:latin typeface="Times New Roman"/>
                        <a:ea typeface="Times New Roman"/>
                      </a:endParaRPr>
                    </a:p>
                  </a:txBody>
                  <a:tcPr marL="59554" marR="59554" marT="0" marB="0">
                    <a:blipFill>
                      <a:blip r:embed="rId2"/>
                      <a:tile tx="0" ty="0" sx="100000" sy="100000" flip="none" algn="tl"/>
                    </a:blipFill>
                  </a:tcPr>
                </a:tc>
                <a:tc>
                  <a:txBody>
                    <a:bodyPr/>
                    <a:lstStyle/>
                    <a:p>
                      <a:pPr algn="ctr">
                        <a:spcAft>
                          <a:spcPts val="0"/>
                        </a:spcAft>
                      </a:pPr>
                      <a:r>
                        <a:rPr lang="el-GR" sz="1000" b="1" dirty="0">
                          <a:solidFill>
                            <a:schemeClr val="tx1"/>
                          </a:solidFill>
                        </a:rPr>
                        <a:t>ΠΛΟΙΑ</a:t>
                      </a:r>
                      <a:endParaRPr lang="el-GR" sz="1000" b="1" dirty="0">
                        <a:solidFill>
                          <a:schemeClr val="tx1"/>
                        </a:solidFill>
                        <a:latin typeface="Times New Roman"/>
                        <a:ea typeface="Times New Roman"/>
                      </a:endParaRPr>
                    </a:p>
                  </a:txBody>
                  <a:tcPr marL="59554" marR="59554" marT="0" marB="0">
                    <a:blipFill>
                      <a:blip r:embed="rId2"/>
                      <a:tile tx="0" ty="0" sx="100000" sy="100000" flip="none" algn="tl"/>
                    </a:blipFill>
                  </a:tcPr>
                </a:tc>
                <a:tc>
                  <a:txBody>
                    <a:bodyPr/>
                    <a:lstStyle/>
                    <a:p>
                      <a:pPr algn="l">
                        <a:spcAft>
                          <a:spcPts val="0"/>
                        </a:spcAft>
                      </a:pPr>
                      <a:r>
                        <a:rPr lang="el-GR" sz="1000" b="1" dirty="0">
                          <a:solidFill>
                            <a:schemeClr val="tx1"/>
                          </a:solidFill>
                        </a:rPr>
                        <a:t>ΕΓΚΑΤΑΣΤΑΣΕΙΣ – </a:t>
                      </a:r>
                      <a:r>
                        <a:rPr lang="el-GR" sz="1000" b="1" dirty="0" smtClean="0">
                          <a:solidFill>
                            <a:schemeClr val="tx1"/>
                          </a:solidFill>
                        </a:rPr>
                        <a:t>ΆΛΛΕΣ ΠΗΓΕΣ</a:t>
                      </a:r>
                      <a:endParaRPr lang="el-GR" sz="1000" b="1" dirty="0">
                        <a:solidFill>
                          <a:schemeClr val="tx1"/>
                        </a:solidFill>
                        <a:latin typeface="Times New Roman"/>
                        <a:ea typeface="Times New Roman"/>
                      </a:endParaRPr>
                    </a:p>
                  </a:txBody>
                  <a:tcPr marL="59554" marR="59554" marT="0" marB="0">
                    <a:blipFill>
                      <a:blip r:embed="rId2"/>
                      <a:tile tx="0" ty="0" sx="100000" sy="100000" flip="none" algn="tl"/>
                    </a:blipFill>
                  </a:tcPr>
                </a:tc>
                <a:tc>
                  <a:txBody>
                    <a:bodyPr/>
                    <a:lstStyle/>
                    <a:p>
                      <a:pPr algn="ctr">
                        <a:spcAft>
                          <a:spcPts val="0"/>
                        </a:spcAft>
                      </a:pPr>
                      <a:r>
                        <a:rPr lang="el-GR" sz="1000" b="1" dirty="0" smtClean="0">
                          <a:solidFill>
                            <a:schemeClr val="tx1"/>
                          </a:solidFill>
                          <a:latin typeface="+mn-lt"/>
                          <a:ea typeface="Times New Roman"/>
                        </a:rPr>
                        <a:t>ΚΑΤΑΛΟΓΙΣΜΟΙ</a:t>
                      </a:r>
                    </a:p>
                    <a:p>
                      <a:pPr algn="ctr">
                        <a:spcAft>
                          <a:spcPts val="0"/>
                        </a:spcAft>
                      </a:pPr>
                      <a:r>
                        <a:rPr lang="el-GR" sz="1000" b="1" dirty="0" smtClean="0">
                          <a:solidFill>
                            <a:schemeClr val="tx1"/>
                          </a:solidFill>
                          <a:latin typeface="+mn-lt"/>
                          <a:ea typeface="Times New Roman"/>
                        </a:rPr>
                        <a:t>ΔΑΠΑΝΩΝ</a:t>
                      </a:r>
                      <a:endParaRPr lang="el-GR" sz="1000" b="1" dirty="0">
                        <a:solidFill>
                          <a:schemeClr val="tx1"/>
                        </a:solidFill>
                        <a:latin typeface="+mn-lt"/>
                        <a:ea typeface="Times New Roman"/>
                      </a:endParaRPr>
                    </a:p>
                  </a:txBody>
                  <a:tcPr marL="59554" marR="59554" marT="0" marB="0">
                    <a:blipFill>
                      <a:blip r:embed="rId2"/>
                      <a:tile tx="0" ty="0" sx="100000" sy="100000" flip="none" algn="tl"/>
                    </a:blipFill>
                  </a:tcPr>
                </a:tc>
                <a:tc>
                  <a:txBody>
                    <a:bodyPr/>
                    <a:lstStyle/>
                    <a:p>
                      <a:pPr algn="ctr">
                        <a:spcAft>
                          <a:spcPts val="0"/>
                        </a:spcAft>
                      </a:pPr>
                      <a:r>
                        <a:rPr lang="el-GR" sz="1000" b="1" dirty="0">
                          <a:solidFill>
                            <a:schemeClr val="tx1"/>
                          </a:solidFill>
                        </a:rPr>
                        <a:t>ΓΕΝΙΚΑ ΣΥΝΟΛΑ</a:t>
                      </a:r>
                      <a:endParaRPr lang="el-GR" sz="1000" b="1" dirty="0">
                        <a:solidFill>
                          <a:schemeClr val="tx1"/>
                        </a:solidFill>
                        <a:latin typeface="Times New Roman"/>
                        <a:ea typeface="Times New Roman"/>
                      </a:endParaRPr>
                    </a:p>
                  </a:txBody>
                  <a:tcPr marL="59554" marR="59554" marT="0" marB="0">
                    <a:blipFill>
                      <a:blip r:embed="rId2"/>
                      <a:tile tx="0" ty="0" sx="100000" sy="100000" flip="none" algn="tl"/>
                    </a:blipFill>
                  </a:tcPr>
                </a:tc>
              </a:tr>
            </a:tbl>
          </a:graphicData>
        </a:graphic>
      </p:graphicFrame>
      <p:graphicFrame>
        <p:nvGraphicFramePr>
          <p:cNvPr id="9" name="8 - Πίνακας"/>
          <p:cNvGraphicFramePr>
            <a:graphicFrameLocks noGrp="1"/>
          </p:cNvGraphicFramePr>
          <p:nvPr/>
        </p:nvGraphicFramePr>
        <p:xfrm>
          <a:off x="539553" y="1484785"/>
          <a:ext cx="8358242" cy="5079573"/>
        </p:xfrm>
        <a:graphic>
          <a:graphicData uri="http://schemas.openxmlformats.org/drawingml/2006/table">
            <a:tbl>
              <a:tblPr>
                <a:tableStyleId>{3C2FFA5D-87B4-456A-9821-1D502468CF0F}</a:tableStyleId>
              </a:tblPr>
              <a:tblGrid>
                <a:gridCol w="582627"/>
                <a:gridCol w="917569"/>
                <a:gridCol w="1143008"/>
                <a:gridCol w="857256"/>
                <a:gridCol w="1357322"/>
                <a:gridCol w="837657"/>
                <a:gridCol w="813634"/>
                <a:gridCol w="813634"/>
                <a:gridCol w="1035535"/>
              </a:tblGrid>
              <a:tr h="297264">
                <a:tc>
                  <a:txBody>
                    <a:bodyPr/>
                    <a:lstStyle/>
                    <a:p>
                      <a:pPr algn="ctr">
                        <a:spcAft>
                          <a:spcPts val="0"/>
                        </a:spcAft>
                      </a:pPr>
                      <a:endParaRPr lang="el-GR" sz="900" dirty="0">
                        <a:solidFill>
                          <a:schemeClr val="tx1"/>
                        </a:solidFill>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b="1" dirty="0">
                          <a:solidFill>
                            <a:schemeClr val="tx1"/>
                          </a:solidFill>
                          <a:latin typeface="+mn-lt"/>
                          <a:cs typeface="Times New Roman" pitchFamily="18" charset="0"/>
                        </a:rPr>
                        <a:t>Αριθμός Αποφάσεων   </a:t>
                      </a:r>
                      <a:endParaRPr lang="el-GR" sz="1000" b="1" dirty="0">
                        <a:solidFill>
                          <a:schemeClr val="tx1"/>
                        </a:solidFill>
                        <a:latin typeface="+mn-lt"/>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900" b="1" dirty="0" smtClean="0">
                          <a:solidFill>
                            <a:schemeClr val="tx1"/>
                          </a:solidFill>
                          <a:latin typeface="+mn-lt"/>
                          <a:cs typeface="Times New Roman" pitchFamily="18" charset="0"/>
                        </a:rPr>
                        <a:t>Ποσά </a:t>
                      </a:r>
                      <a:r>
                        <a:rPr lang="el-GR" sz="900" b="1" dirty="0">
                          <a:solidFill>
                            <a:schemeClr val="tx1"/>
                          </a:solidFill>
                          <a:latin typeface="+mn-lt"/>
                          <a:cs typeface="Times New Roman" pitchFamily="18" charset="0"/>
                        </a:rPr>
                        <a:t>σε δρχ</a:t>
                      </a:r>
                      <a:r>
                        <a:rPr lang="el-GR" sz="900" b="1" dirty="0" smtClean="0">
                          <a:solidFill>
                            <a:schemeClr val="tx1"/>
                          </a:solidFill>
                          <a:latin typeface="+mn-lt"/>
                          <a:cs typeface="Times New Roman" pitchFamily="18" charset="0"/>
                        </a:rPr>
                        <a:t>. και  μετά το 2000 σε </a:t>
                      </a:r>
                      <a:r>
                        <a:rPr lang="de-DE" sz="1000" b="1" dirty="0" smtClean="0">
                          <a:solidFill>
                            <a:schemeClr val="tx1"/>
                          </a:solidFill>
                          <a:latin typeface="+mn-lt"/>
                          <a:cs typeface="Times New Roman" pitchFamily="18" charset="0"/>
                        </a:rPr>
                        <a:t>€</a:t>
                      </a:r>
                      <a:r>
                        <a:rPr lang="el-GR" sz="1000" b="1" dirty="0" smtClean="0">
                          <a:solidFill>
                            <a:schemeClr val="tx1"/>
                          </a:solidFill>
                          <a:latin typeface="+mn-lt"/>
                          <a:cs typeface="Times New Roman" pitchFamily="18" charset="0"/>
                        </a:rPr>
                        <a:t> </a:t>
                      </a:r>
                      <a:endParaRPr lang="el-GR" sz="1000" b="1" dirty="0">
                        <a:solidFill>
                          <a:schemeClr val="tx1"/>
                        </a:solidFill>
                        <a:latin typeface="+mn-lt"/>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b="1" dirty="0">
                          <a:solidFill>
                            <a:schemeClr val="tx1"/>
                          </a:solidFill>
                          <a:latin typeface="+mn-lt"/>
                          <a:cs typeface="Times New Roman" pitchFamily="18" charset="0"/>
                        </a:rPr>
                        <a:t>Αριθμός Αποφάσεων</a:t>
                      </a:r>
                      <a:endParaRPr lang="el-GR" sz="1000" b="1" dirty="0">
                        <a:solidFill>
                          <a:schemeClr val="tx1"/>
                        </a:solidFill>
                        <a:latin typeface="+mn-lt"/>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b="1" dirty="0" smtClean="0">
                          <a:solidFill>
                            <a:schemeClr val="tx1"/>
                          </a:solidFill>
                          <a:latin typeface="+mn-lt"/>
                          <a:cs typeface="Times New Roman" pitchFamily="18" charset="0"/>
                        </a:rPr>
                        <a:t>Ποσά </a:t>
                      </a:r>
                      <a:r>
                        <a:rPr lang="el-GR" sz="900" b="1" dirty="0">
                          <a:solidFill>
                            <a:schemeClr val="tx1"/>
                          </a:solidFill>
                          <a:latin typeface="+mn-lt"/>
                          <a:cs typeface="Times New Roman" pitchFamily="18" charset="0"/>
                        </a:rPr>
                        <a:t>σε δρχ</a:t>
                      </a:r>
                      <a:r>
                        <a:rPr lang="el-GR" sz="900" b="1" dirty="0" smtClean="0">
                          <a:solidFill>
                            <a:schemeClr val="tx1"/>
                          </a:solidFill>
                          <a:latin typeface="+mn-lt"/>
                          <a:cs typeface="Times New Roman" pitchFamily="18" charset="0"/>
                        </a:rPr>
                        <a:t>. και </a:t>
                      </a:r>
                    </a:p>
                    <a:p>
                      <a:pPr algn="ctr">
                        <a:spcAft>
                          <a:spcPts val="0"/>
                        </a:spcAft>
                      </a:pPr>
                      <a:r>
                        <a:rPr lang="el-GR" sz="900" b="1" dirty="0" smtClean="0">
                          <a:solidFill>
                            <a:schemeClr val="tx1"/>
                          </a:solidFill>
                          <a:latin typeface="+mn-lt"/>
                          <a:cs typeface="Times New Roman" pitchFamily="18" charset="0"/>
                        </a:rPr>
                        <a:t>μετά το 2000 σε </a:t>
                      </a:r>
                      <a:r>
                        <a:rPr lang="de-DE" sz="900" b="1" dirty="0" smtClean="0">
                          <a:solidFill>
                            <a:schemeClr val="tx1"/>
                          </a:solidFill>
                          <a:latin typeface="+mn-lt"/>
                          <a:cs typeface="Times New Roman" pitchFamily="18" charset="0"/>
                        </a:rPr>
                        <a:t>€</a:t>
                      </a:r>
                      <a:r>
                        <a:rPr lang="el-GR" sz="900" b="1" dirty="0" smtClean="0">
                          <a:solidFill>
                            <a:schemeClr val="tx1"/>
                          </a:solidFill>
                          <a:latin typeface="+mn-lt"/>
                          <a:cs typeface="Times New Roman" pitchFamily="18" charset="0"/>
                        </a:rPr>
                        <a:t> </a:t>
                      </a:r>
                      <a:endParaRPr lang="el-GR" sz="900" b="1" dirty="0">
                        <a:solidFill>
                          <a:schemeClr val="tx1"/>
                        </a:solidFill>
                        <a:latin typeface="+mn-lt"/>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b="1" dirty="0" smtClean="0">
                          <a:solidFill>
                            <a:schemeClr val="tx1"/>
                          </a:solidFill>
                          <a:latin typeface="+mn-lt"/>
                          <a:ea typeface="Times New Roman"/>
                          <a:cs typeface="Times New Roman" pitchFamily="18" charset="0"/>
                        </a:rPr>
                        <a:t>Αριθμός Αποφάσεων </a:t>
                      </a:r>
                      <a:endParaRPr lang="el-GR" sz="1000" b="1" dirty="0">
                        <a:solidFill>
                          <a:schemeClr val="tx1"/>
                        </a:solidFill>
                        <a:latin typeface="+mn-lt"/>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b="1" dirty="0" smtClean="0">
                          <a:solidFill>
                            <a:schemeClr val="tx1"/>
                          </a:solidFill>
                          <a:latin typeface="+mn-lt"/>
                          <a:ea typeface="Times New Roman"/>
                          <a:cs typeface="Times New Roman" pitchFamily="18" charset="0"/>
                        </a:rPr>
                        <a:t>Συνολικό</a:t>
                      </a:r>
                    </a:p>
                    <a:p>
                      <a:pPr algn="ctr">
                        <a:spcAft>
                          <a:spcPts val="0"/>
                        </a:spcAft>
                      </a:pPr>
                      <a:r>
                        <a:rPr lang="el-GR" sz="1000" b="1" dirty="0" smtClean="0">
                          <a:solidFill>
                            <a:schemeClr val="tx1"/>
                          </a:solidFill>
                          <a:latin typeface="+mn-lt"/>
                          <a:ea typeface="Times New Roman"/>
                          <a:cs typeface="Times New Roman" pitchFamily="18" charset="0"/>
                        </a:rPr>
                        <a:t>Ποσό</a:t>
                      </a:r>
                      <a:endParaRPr lang="el-GR" sz="1000" b="1" dirty="0">
                        <a:solidFill>
                          <a:schemeClr val="tx1"/>
                        </a:solidFill>
                        <a:latin typeface="+mn-lt"/>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b="1" dirty="0">
                          <a:solidFill>
                            <a:schemeClr val="tx1"/>
                          </a:solidFill>
                          <a:latin typeface="+mn-lt"/>
                          <a:cs typeface="Times New Roman" pitchFamily="18" charset="0"/>
                        </a:rPr>
                        <a:t>Σύνολο Αποφάσεων </a:t>
                      </a:r>
                      <a:endParaRPr lang="el-GR" sz="1000" b="1" dirty="0">
                        <a:solidFill>
                          <a:schemeClr val="tx1"/>
                        </a:solidFill>
                        <a:latin typeface="+mn-lt"/>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b="1" dirty="0" smtClean="0">
                          <a:solidFill>
                            <a:schemeClr val="tx1"/>
                          </a:solidFill>
                          <a:latin typeface="+mn-lt"/>
                          <a:cs typeface="Times New Roman" pitchFamily="18" charset="0"/>
                        </a:rPr>
                        <a:t>Συνολικά ποσά</a:t>
                      </a:r>
                      <a:endParaRPr lang="el-GR" sz="1000" b="1" dirty="0">
                        <a:solidFill>
                          <a:schemeClr val="tx1"/>
                        </a:solidFill>
                        <a:latin typeface="+mn-lt"/>
                        <a:cs typeface="Times New Roman" pitchFamily="18" charset="0"/>
                      </a:endParaRPr>
                    </a:p>
                    <a:p>
                      <a:pPr algn="ctr">
                        <a:spcAft>
                          <a:spcPts val="0"/>
                        </a:spcAft>
                      </a:pPr>
                      <a:endParaRPr lang="el-GR" sz="1000" b="1" dirty="0">
                        <a:solidFill>
                          <a:schemeClr val="tx1"/>
                        </a:solidFill>
                        <a:latin typeface="+mn-lt"/>
                        <a:ea typeface="Times New Roman"/>
                        <a:cs typeface="Times New Roman" pitchFamily="18" charset="0"/>
                      </a:endParaRPr>
                    </a:p>
                  </a:txBody>
                  <a:tcPr marL="58567" marR="58567" marT="0" marB="0">
                    <a:blipFill>
                      <a:blip r:embed="rId2"/>
                      <a:tile tx="0" ty="0" sx="100000" sy="100000" flip="none" algn="tl"/>
                    </a:blipFill>
                  </a:tcPr>
                </a:tc>
              </a:tr>
              <a:tr h="133768">
                <a:tc>
                  <a:txBody>
                    <a:bodyPr/>
                    <a:lstStyle/>
                    <a:p>
                      <a:pPr algn="ctr">
                        <a:spcAft>
                          <a:spcPts val="0"/>
                        </a:spcAft>
                      </a:pPr>
                      <a:r>
                        <a:rPr lang="de-DE" sz="900" dirty="0">
                          <a:latin typeface="Times New Roman" pitchFamily="18" charset="0"/>
                          <a:cs typeface="Times New Roman" pitchFamily="18" charset="0"/>
                        </a:rPr>
                        <a:t>1992</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273</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519.134.427</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199</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45.600.000</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rowSpan="16">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rowSpan="16">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472</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564.734.427</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33768">
                <a:tc>
                  <a:txBody>
                    <a:bodyPr/>
                    <a:lstStyle/>
                    <a:p>
                      <a:pPr algn="ctr">
                        <a:spcAft>
                          <a:spcPts val="0"/>
                        </a:spcAft>
                      </a:pPr>
                      <a:r>
                        <a:rPr lang="de-DE" sz="900">
                          <a:latin typeface="Times New Roman" pitchFamily="18" charset="0"/>
                          <a:cs typeface="Times New Roman" pitchFamily="18" charset="0"/>
                        </a:rPr>
                        <a:t>1993</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168</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271.535.000</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152</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114.740.000</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a:txBody>
                    <a:bodyPr/>
                    <a:lstStyle/>
                    <a:p>
                      <a:pPr algn="ctr">
                        <a:spcAft>
                          <a:spcPts val="0"/>
                        </a:spcAft>
                      </a:pPr>
                      <a:r>
                        <a:rPr lang="de-DE" sz="900">
                          <a:latin typeface="Times New Roman" pitchFamily="18" charset="0"/>
                          <a:cs typeface="Times New Roman" pitchFamily="18" charset="0"/>
                        </a:rPr>
                        <a:t>320</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386.275.000</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33768">
                <a:tc>
                  <a:txBody>
                    <a:bodyPr/>
                    <a:lstStyle/>
                    <a:p>
                      <a:pPr algn="ctr">
                        <a:spcAft>
                          <a:spcPts val="0"/>
                        </a:spcAft>
                      </a:pPr>
                      <a:r>
                        <a:rPr lang="de-DE" sz="900">
                          <a:latin typeface="Times New Roman" pitchFamily="18" charset="0"/>
                          <a:cs typeface="Times New Roman" pitchFamily="18" charset="0"/>
                        </a:rPr>
                        <a:t>1994</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221</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455.645.000</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112</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25.690.000</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a:txBody>
                    <a:bodyPr/>
                    <a:lstStyle/>
                    <a:p>
                      <a:pPr algn="ctr">
                        <a:spcAft>
                          <a:spcPts val="0"/>
                        </a:spcAft>
                      </a:pPr>
                      <a:r>
                        <a:rPr lang="de-DE" sz="900" dirty="0">
                          <a:latin typeface="Times New Roman" pitchFamily="18" charset="0"/>
                          <a:cs typeface="Times New Roman" pitchFamily="18" charset="0"/>
                        </a:rPr>
                        <a:t>333</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481.335.000</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33768">
                <a:tc>
                  <a:txBody>
                    <a:bodyPr/>
                    <a:lstStyle/>
                    <a:p>
                      <a:pPr algn="ctr">
                        <a:spcAft>
                          <a:spcPts val="0"/>
                        </a:spcAft>
                      </a:pPr>
                      <a:r>
                        <a:rPr lang="de-DE" sz="900">
                          <a:latin typeface="Times New Roman" pitchFamily="18" charset="0"/>
                          <a:cs typeface="Times New Roman" pitchFamily="18" charset="0"/>
                        </a:rPr>
                        <a:t>1995</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359</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470.414.083</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146</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49.925.000</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a:txBody>
                    <a:bodyPr/>
                    <a:lstStyle/>
                    <a:p>
                      <a:pPr algn="ctr">
                        <a:spcAft>
                          <a:spcPts val="0"/>
                        </a:spcAft>
                      </a:pPr>
                      <a:r>
                        <a:rPr lang="de-DE" sz="900" dirty="0">
                          <a:latin typeface="Times New Roman" pitchFamily="18" charset="0"/>
                          <a:cs typeface="Times New Roman" pitchFamily="18" charset="0"/>
                        </a:rPr>
                        <a:t>505</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520.332.083</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33768">
                <a:tc>
                  <a:txBody>
                    <a:bodyPr/>
                    <a:lstStyle/>
                    <a:p>
                      <a:pPr algn="ctr">
                        <a:spcAft>
                          <a:spcPts val="0"/>
                        </a:spcAft>
                      </a:pPr>
                      <a:r>
                        <a:rPr lang="de-DE" sz="900">
                          <a:latin typeface="Times New Roman" pitchFamily="18" charset="0"/>
                          <a:cs typeface="Times New Roman" pitchFamily="18" charset="0"/>
                        </a:rPr>
                        <a:t>1996</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278</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690.109.284</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140</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71.910.000</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a:txBody>
                    <a:bodyPr/>
                    <a:lstStyle/>
                    <a:p>
                      <a:pPr algn="ctr">
                        <a:spcAft>
                          <a:spcPts val="0"/>
                        </a:spcAft>
                      </a:pPr>
                      <a:r>
                        <a:rPr lang="de-DE" sz="900" dirty="0">
                          <a:latin typeface="Times New Roman" pitchFamily="18" charset="0"/>
                          <a:cs typeface="Times New Roman" pitchFamily="18" charset="0"/>
                        </a:rPr>
                        <a:t>418</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762.019.284</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33768">
                <a:tc>
                  <a:txBody>
                    <a:bodyPr/>
                    <a:lstStyle/>
                    <a:p>
                      <a:pPr algn="ctr">
                        <a:spcAft>
                          <a:spcPts val="0"/>
                        </a:spcAft>
                      </a:pPr>
                      <a:r>
                        <a:rPr lang="de-DE" sz="900" dirty="0">
                          <a:latin typeface="Times New Roman" pitchFamily="18" charset="0"/>
                          <a:cs typeface="Times New Roman" pitchFamily="18" charset="0"/>
                        </a:rPr>
                        <a:t>1997</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405</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387.710.000</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189</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36.970.000</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a:txBody>
                    <a:bodyPr/>
                    <a:lstStyle/>
                    <a:p>
                      <a:pPr algn="ctr">
                        <a:spcAft>
                          <a:spcPts val="0"/>
                        </a:spcAft>
                      </a:pPr>
                      <a:r>
                        <a:rPr lang="de-DE" sz="900" dirty="0">
                          <a:latin typeface="Times New Roman" pitchFamily="18" charset="0"/>
                          <a:cs typeface="Times New Roman" pitchFamily="18" charset="0"/>
                        </a:rPr>
                        <a:t>594</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424.680.000</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39477">
                <a:tc>
                  <a:txBody>
                    <a:bodyPr/>
                    <a:lstStyle/>
                    <a:p>
                      <a:pPr algn="ctr">
                        <a:spcAft>
                          <a:spcPts val="0"/>
                        </a:spcAft>
                      </a:pPr>
                      <a:r>
                        <a:rPr lang="de-DE" sz="900" dirty="0">
                          <a:latin typeface="Times New Roman" pitchFamily="18" charset="0"/>
                          <a:cs typeface="Times New Roman" pitchFamily="18" charset="0"/>
                        </a:rPr>
                        <a:t>1998</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200</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203.573.216</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141</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77.260.000</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vMerge="1">
                  <a:txBody>
                    <a:bodyPr/>
                    <a:lstStyle/>
                    <a:p>
                      <a:pPr algn="ctr">
                        <a:spcAft>
                          <a:spcPts val="0"/>
                        </a:spcAft>
                      </a:pPr>
                      <a:endParaRPr lang="el-GR" sz="1000">
                        <a:latin typeface="Times New Roman" pitchFamily="18" charset="0"/>
                        <a:ea typeface="Times New Roman"/>
                        <a:cs typeface="Times New Roman" pitchFamily="18" charset="0"/>
                      </a:endParaRPr>
                    </a:p>
                  </a:txBody>
                  <a:tcPr marL="58568" marR="58568" marT="0" marB="0"/>
                </a:tc>
                <a:tc>
                  <a:txBody>
                    <a:bodyPr/>
                    <a:lstStyle/>
                    <a:p>
                      <a:pPr algn="ctr">
                        <a:spcAft>
                          <a:spcPts val="0"/>
                        </a:spcAft>
                      </a:pPr>
                      <a:r>
                        <a:rPr lang="de-DE" sz="900">
                          <a:latin typeface="Times New Roman" pitchFamily="18" charset="0"/>
                          <a:cs typeface="Times New Roman" pitchFamily="18" charset="0"/>
                        </a:rPr>
                        <a:t>341</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280.833.216</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de-DE" sz="900" dirty="0">
                          <a:latin typeface="Times New Roman" pitchFamily="18" charset="0"/>
                          <a:cs typeface="Times New Roman" pitchFamily="18" charset="0"/>
                        </a:rPr>
                        <a:t>1999</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147</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242.676.559</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151</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67.790.000</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a:txBody>
                    <a:bodyPr/>
                    <a:lstStyle/>
                    <a:p>
                      <a:pPr algn="ctr">
                        <a:spcAft>
                          <a:spcPts val="0"/>
                        </a:spcAft>
                      </a:pPr>
                      <a:r>
                        <a:rPr lang="de-DE" sz="900">
                          <a:latin typeface="Times New Roman" pitchFamily="18" charset="0"/>
                          <a:cs typeface="Times New Roman" pitchFamily="18" charset="0"/>
                        </a:rPr>
                        <a:t>298</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310.466.559</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de-DE" sz="900" dirty="0">
                          <a:latin typeface="Times New Roman" pitchFamily="18" charset="0"/>
                          <a:cs typeface="Times New Roman" pitchFamily="18" charset="0"/>
                        </a:rPr>
                        <a:t>2000</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182</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602.165.015</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198</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133.650.000</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a:txBody>
                    <a:bodyPr/>
                    <a:lstStyle/>
                    <a:p>
                      <a:pPr algn="ctr">
                        <a:spcAft>
                          <a:spcPts val="0"/>
                        </a:spcAft>
                      </a:pPr>
                      <a:r>
                        <a:rPr lang="de-DE" sz="900">
                          <a:latin typeface="Times New Roman" pitchFamily="18" charset="0"/>
                          <a:cs typeface="Times New Roman" pitchFamily="18" charset="0"/>
                        </a:rPr>
                        <a:t>380</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735.815.015</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de-DE" sz="900" dirty="0">
                          <a:latin typeface="Times New Roman" pitchFamily="18" charset="0"/>
                          <a:cs typeface="Times New Roman" pitchFamily="18" charset="0"/>
                        </a:rPr>
                        <a:t>2001</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180</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3.096.105 </a:t>
                      </a:r>
                      <a:r>
                        <a:rPr lang="de-DE" sz="900" dirty="0" smtClean="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252</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474.571</a:t>
                      </a:r>
                      <a:r>
                        <a:rPr lang="el-GR" sz="900" dirty="0" smtClean="0">
                          <a:latin typeface="Times New Roman" pitchFamily="18" charset="0"/>
                          <a:cs typeface="Times New Roman" pitchFamily="18" charset="0"/>
                        </a:rPr>
                        <a:t> </a:t>
                      </a:r>
                      <a:r>
                        <a:rPr lang="de-DE" sz="900" dirty="0" smtClean="0">
                          <a:latin typeface="Times New Roman" pitchFamily="18" charset="0"/>
                          <a:cs typeface="Times New Roman" pitchFamily="18" charset="0"/>
                        </a:rPr>
                        <a:t> </a:t>
                      </a:r>
                      <a:r>
                        <a:rPr lang="de-DE" sz="900" dirty="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a:txBody>
                    <a:bodyPr/>
                    <a:lstStyle/>
                    <a:p>
                      <a:pPr algn="ctr">
                        <a:spcAft>
                          <a:spcPts val="0"/>
                        </a:spcAft>
                      </a:pPr>
                      <a:r>
                        <a:rPr lang="de-DE" sz="900">
                          <a:latin typeface="Times New Roman" pitchFamily="18" charset="0"/>
                          <a:cs typeface="Times New Roman" pitchFamily="18" charset="0"/>
                        </a:rPr>
                        <a:t>432</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3.570.676</a:t>
                      </a:r>
                      <a:r>
                        <a:rPr lang="el-GR" sz="900" dirty="0" smtClean="0">
                          <a:latin typeface="Times New Roman" pitchFamily="18" charset="0"/>
                          <a:cs typeface="Times New Roman" pitchFamily="18" charset="0"/>
                        </a:rPr>
                        <a:t> </a:t>
                      </a:r>
                      <a:r>
                        <a:rPr lang="de-DE" sz="900" dirty="0" smtClean="0">
                          <a:latin typeface="Times New Roman" pitchFamily="18" charset="0"/>
                          <a:cs typeface="Times New Roman" pitchFamily="18" charset="0"/>
                        </a:rPr>
                        <a:t> </a:t>
                      </a:r>
                      <a:r>
                        <a:rPr lang="de-DE" sz="900" dirty="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de-DE" sz="900" dirty="0">
                          <a:latin typeface="Times New Roman" pitchFamily="18" charset="0"/>
                          <a:cs typeface="Times New Roman" pitchFamily="18" charset="0"/>
                        </a:rPr>
                        <a:t>2002</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190</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989.737 €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183</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391.515</a:t>
                      </a:r>
                      <a:r>
                        <a:rPr lang="el-GR" sz="900" dirty="0" smtClean="0">
                          <a:latin typeface="Times New Roman" pitchFamily="18" charset="0"/>
                          <a:cs typeface="Times New Roman" pitchFamily="18" charset="0"/>
                        </a:rPr>
                        <a:t> </a:t>
                      </a:r>
                      <a:r>
                        <a:rPr lang="de-DE" sz="900" dirty="0" smtClean="0">
                          <a:latin typeface="Times New Roman" pitchFamily="18" charset="0"/>
                          <a:cs typeface="Times New Roman" pitchFamily="18" charset="0"/>
                        </a:rPr>
                        <a:t> </a:t>
                      </a:r>
                      <a:r>
                        <a:rPr lang="de-DE" sz="900" dirty="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a:txBody>
                    <a:bodyPr/>
                    <a:lstStyle/>
                    <a:p>
                      <a:pPr algn="ctr">
                        <a:spcAft>
                          <a:spcPts val="0"/>
                        </a:spcAft>
                      </a:pPr>
                      <a:r>
                        <a:rPr lang="de-DE" sz="900">
                          <a:latin typeface="Times New Roman" pitchFamily="18" charset="0"/>
                          <a:cs typeface="Times New Roman" pitchFamily="18" charset="0"/>
                        </a:rPr>
                        <a:t>373</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1.381.252</a:t>
                      </a:r>
                      <a:r>
                        <a:rPr lang="el-GR" sz="900" dirty="0" smtClean="0">
                          <a:latin typeface="Times New Roman" pitchFamily="18" charset="0"/>
                          <a:cs typeface="Times New Roman" pitchFamily="18" charset="0"/>
                        </a:rPr>
                        <a:t> </a:t>
                      </a:r>
                      <a:r>
                        <a:rPr lang="de-DE" sz="900" dirty="0" smtClean="0">
                          <a:latin typeface="Times New Roman" pitchFamily="18" charset="0"/>
                          <a:cs typeface="Times New Roman" pitchFamily="18" charset="0"/>
                        </a:rPr>
                        <a:t> </a:t>
                      </a:r>
                      <a:r>
                        <a:rPr lang="de-DE" sz="900" dirty="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de-DE" sz="900" dirty="0">
                          <a:latin typeface="Times New Roman" pitchFamily="18" charset="0"/>
                          <a:cs typeface="Times New Roman" pitchFamily="18" charset="0"/>
                        </a:rPr>
                        <a:t>2003</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242</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670.323 €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175</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311.514</a:t>
                      </a:r>
                      <a:r>
                        <a:rPr lang="el-GR" sz="900" dirty="0" smtClean="0">
                          <a:latin typeface="Times New Roman" pitchFamily="18" charset="0"/>
                          <a:cs typeface="Times New Roman" pitchFamily="18" charset="0"/>
                        </a:rPr>
                        <a:t> </a:t>
                      </a:r>
                      <a:r>
                        <a:rPr lang="de-DE" sz="900" dirty="0" smtClean="0">
                          <a:latin typeface="Times New Roman" pitchFamily="18" charset="0"/>
                          <a:cs typeface="Times New Roman" pitchFamily="18" charset="0"/>
                        </a:rPr>
                        <a:t> </a:t>
                      </a:r>
                      <a:r>
                        <a:rPr lang="de-DE" sz="900" dirty="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a:txBody>
                    <a:bodyPr/>
                    <a:lstStyle/>
                    <a:p>
                      <a:pPr algn="ctr">
                        <a:spcAft>
                          <a:spcPts val="0"/>
                        </a:spcAft>
                      </a:pPr>
                      <a:r>
                        <a:rPr lang="de-DE" sz="900" dirty="0">
                          <a:latin typeface="Times New Roman" pitchFamily="18" charset="0"/>
                          <a:cs typeface="Times New Roman" pitchFamily="18" charset="0"/>
                        </a:rPr>
                        <a:t>417</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981.837 </a:t>
                      </a:r>
                      <a:r>
                        <a:rPr lang="el-GR" sz="900" dirty="0" smtClean="0">
                          <a:latin typeface="Times New Roman" pitchFamily="18" charset="0"/>
                          <a:cs typeface="Times New Roman" pitchFamily="18" charset="0"/>
                        </a:rPr>
                        <a:t> </a:t>
                      </a:r>
                      <a:r>
                        <a:rPr lang="de-DE" sz="900" dirty="0" smtClean="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de-DE" sz="900" dirty="0">
                          <a:latin typeface="Times New Roman" pitchFamily="18" charset="0"/>
                          <a:cs typeface="Times New Roman" pitchFamily="18" charset="0"/>
                        </a:rPr>
                        <a:t>2004</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71</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206.722 €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74</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161.610</a:t>
                      </a:r>
                      <a:r>
                        <a:rPr lang="el-GR" sz="900" dirty="0" smtClean="0">
                          <a:latin typeface="Times New Roman" pitchFamily="18" charset="0"/>
                          <a:cs typeface="Times New Roman" pitchFamily="18" charset="0"/>
                        </a:rPr>
                        <a:t> </a:t>
                      </a:r>
                      <a:r>
                        <a:rPr lang="de-DE" sz="900" dirty="0" smtClean="0">
                          <a:latin typeface="Times New Roman" pitchFamily="18" charset="0"/>
                          <a:cs typeface="Times New Roman" pitchFamily="18" charset="0"/>
                        </a:rPr>
                        <a:t> </a:t>
                      </a:r>
                      <a:r>
                        <a:rPr lang="de-DE" sz="900" dirty="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a:txBody>
                    <a:bodyPr/>
                    <a:lstStyle/>
                    <a:p>
                      <a:pPr algn="ctr">
                        <a:spcAft>
                          <a:spcPts val="0"/>
                        </a:spcAft>
                      </a:pPr>
                      <a:r>
                        <a:rPr lang="de-DE" sz="900" dirty="0">
                          <a:latin typeface="Times New Roman" pitchFamily="18" charset="0"/>
                          <a:cs typeface="Times New Roman" pitchFamily="18" charset="0"/>
                        </a:rPr>
                        <a:t>145</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368.332 </a:t>
                      </a:r>
                      <a:r>
                        <a:rPr lang="el-GR" sz="900" dirty="0" smtClean="0">
                          <a:latin typeface="Times New Roman" pitchFamily="18" charset="0"/>
                          <a:cs typeface="Times New Roman" pitchFamily="18" charset="0"/>
                        </a:rPr>
                        <a:t> </a:t>
                      </a:r>
                      <a:r>
                        <a:rPr lang="de-DE" sz="900" dirty="0" smtClean="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el-GR" sz="900" dirty="0">
                          <a:latin typeface="Times New Roman" pitchFamily="18" charset="0"/>
                          <a:cs typeface="Times New Roman" pitchFamily="18" charset="0"/>
                        </a:rPr>
                        <a:t>2005</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a:latin typeface="Times New Roman" pitchFamily="18" charset="0"/>
                          <a:cs typeface="Times New Roman" pitchFamily="18" charset="0"/>
                        </a:rPr>
                        <a:t>119</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dirty="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a:latin typeface="Times New Roman" pitchFamily="18" charset="0"/>
                          <a:cs typeface="Times New Roman" pitchFamily="18" charset="0"/>
                        </a:rPr>
                        <a:t>130</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dirty="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a:txBody>
                    <a:bodyPr/>
                    <a:lstStyle/>
                    <a:p>
                      <a:pPr algn="ctr">
                        <a:spcAft>
                          <a:spcPts val="0"/>
                        </a:spcAft>
                      </a:pPr>
                      <a:r>
                        <a:rPr lang="el-GR" sz="900" dirty="0">
                          <a:latin typeface="Times New Roman" pitchFamily="18" charset="0"/>
                          <a:cs typeface="Times New Roman" pitchFamily="18" charset="0"/>
                        </a:rPr>
                        <a:t>249</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dirty="0">
                          <a:latin typeface="Times New Roman" pitchFamily="18" charset="0"/>
                          <a:cs typeface="Times New Roman" pitchFamily="18" charset="0"/>
                        </a:rPr>
                        <a:t>8</a:t>
                      </a:r>
                      <a:r>
                        <a:rPr lang="en-US" sz="900" dirty="0">
                          <a:latin typeface="Times New Roman" pitchFamily="18" charset="0"/>
                          <a:cs typeface="Times New Roman" pitchFamily="18" charset="0"/>
                        </a:rPr>
                        <a:t>72</a:t>
                      </a:r>
                      <a:r>
                        <a:rPr lang="el-GR" sz="900" dirty="0">
                          <a:latin typeface="Times New Roman" pitchFamily="18" charset="0"/>
                          <a:cs typeface="Times New Roman" pitchFamily="18" charset="0"/>
                        </a:rPr>
                        <a:t>.</a:t>
                      </a:r>
                      <a:r>
                        <a:rPr lang="en-US" sz="900" dirty="0">
                          <a:latin typeface="Times New Roman" pitchFamily="18" charset="0"/>
                          <a:cs typeface="Times New Roman" pitchFamily="18" charset="0"/>
                        </a:rPr>
                        <a:t>286 </a:t>
                      </a:r>
                      <a:r>
                        <a:rPr lang="el-GR" sz="900" dirty="0" smtClean="0">
                          <a:latin typeface="Times New Roman" pitchFamily="18" charset="0"/>
                          <a:cs typeface="Times New Roman" pitchFamily="18" charset="0"/>
                        </a:rPr>
                        <a:t> </a:t>
                      </a:r>
                      <a:r>
                        <a:rPr lang="de-DE" sz="900" dirty="0" smtClean="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el-GR" sz="900" dirty="0">
                          <a:latin typeface="Times New Roman" pitchFamily="18" charset="0"/>
                          <a:cs typeface="Times New Roman" pitchFamily="18" charset="0"/>
                        </a:rPr>
                        <a:t>2006</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dirty="0">
                          <a:latin typeface="Times New Roman" pitchFamily="18" charset="0"/>
                          <a:cs typeface="Times New Roman" pitchFamily="18" charset="0"/>
                        </a:rPr>
                        <a:t>18</a:t>
                      </a:r>
                      <a:r>
                        <a:rPr lang="en-US" sz="900" dirty="0">
                          <a:latin typeface="Times New Roman" pitchFamily="18" charset="0"/>
                          <a:cs typeface="Times New Roman" pitchFamily="18" charset="0"/>
                        </a:rPr>
                        <a:t>4</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dirty="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dirty="0">
                          <a:latin typeface="Times New Roman" pitchFamily="18" charset="0"/>
                          <a:cs typeface="Times New Roman" pitchFamily="18" charset="0"/>
                        </a:rPr>
                        <a:t>161</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dirty="0" smtClean="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a:txBody>
                    <a:bodyPr/>
                    <a:lstStyle/>
                    <a:p>
                      <a:pPr algn="ctr">
                        <a:spcAft>
                          <a:spcPts val="0"/>
                        </a:spcAft>
                      </a:pPr>
                      <a:r>
                        <a:rPr lang="el-GR" sz="900" dirty="0">
                          <a:latin typeface="Times New Roman" pitchFamily="18" charset="0"/>
                          <a:cs typeface="Times New Roman" pitchFamily="18" charset="0"/>
                        </a:rPr>
                        <a:t>34</a:t>
                      </a:r>
                      <a:r>
                        <a:rPr lang="en-US" sz="900" dirty="0">
                          <a:latin typeface="Times New Roman" pitchFamily="18" charset="0"/>
                          <a:cs typeface="Times New Roman" pitchFamily="18" charset="0"/>
                        </a:rPr>
                        <a:t>5</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dirty="0">
                          <a:latin typeface="Times New Roman" pitchFamily="18" charset="0"/>
                          <a:cs typeface="Times New Roman" pitchFamily="18" charset="0"/>
                        </a:rPr>
                        <a:t>8</a:t>
                      </a:r>
                      <a:r>
                        <a:rPr lang="en-US" sz="900" dirty="0">
                          <a:latin typeface="Times New Roman" pitchFamily="18" charset="0"/>
                          <a:cs typeface="Times New Roman" pitchFamily="18" charset="0"/>
                        </a:rPr>
                        <a:t>32</a:t>
                      </a:r>
                      <a:r>
                        <a:rPr lang="el-GR" sz="900" dirty="0">
                          <a:latin typeface="Times New Roman" pitchFamily="18" charset="0"/>
                          <a:cs typeface="Times New Roman" pitchFamily="18" charset="0"/>
                        </a:rPr>
                        <a:t>.</a:t>
                      </a:r>
                      <a:r>
                        <a:rPr lang="en-US" sz="900" dirty="0">
                          <a:latin typeface="Times New Roman" pitchFamily="18" charset="0"/>
                          <a:cs typeface="Times New Roman" pitchFamily="18" charset="0"/>
                        </a:rPr>
                        <a:t>1</a:t>
                      </a:r>
                      <a:r>
                        <a:rPr lang="el-GR" sz="900" dirty="0">
                          <a:latin typeface="Times New Roman" pitchFamily="18" charset="0"/>
                          <a:cs typeface="Times New Roman" pitchFamily="18" charset="0"/>
                        </a:rPr>
                        <a:t>95,14 </a:t>
                      </a:r>
                      <a:r>
                        <a:rPr lang="de-DE" sz="900" dirty="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el-GR" sz="1000" dirty="0" smtClean="0">
                          <a:latin typeface="Times New Roman" pitchFamily="18" charset="0"/>
                          <a:ea typeface="Times New Roman"/>
                          <a:cs typeface="Times New Roman" pitchFamily="18" charset="0"/>
                        </a:rPr>
                        <a:t>2007</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348</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3.069.632,14  </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141</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245.000 </a:t>
                      </a:r>
                      <a:r>
                        <a:rPr lang="de-DE" sz="1000" dirty="0" smtClean="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a:txBody>
                    <a:bodyPr/>
                    <a:lstStyle/>
                    <a:p>
                      <a:pPr algn="ctr">
                        <a:spcAft>
                          <a:spcPts val="0"/>
                        </a:spcAft>
                      </a:pPr>
                      <a:r>
                        <a:rPr lang="el-GR" sz="1000" dirty="0" smtClean="0">
                          <a:latin typeface="Times New Roman" pitchFamily="18" charset="0"/>
                          <a:ea typeface="Times New Roman"/>
                          <a:cs typeface="Times New Roman" pitchFamily="18" charset="0"/>
                        </a:rPr>
                        <a:t>489</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3.314.632,14 </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el-GR" sz="1000" dirty="0" smtClean="0">
                          <a:latin typeface="Times New Roman" pitchFamily="18" charset="0"/>
                          <a:ea typeface="Times New Roman"/>
                          <a:cs typeface="Times New Roman" pitchFamily="18" charset="0"/>
                        </a:rPr>
                        <a:t>2008</a:t>
                      </a: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516</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cs typeface="Times New Roman" pitchFamily="18" charset="0"/>
                        </a:rPr>
                        <a:t>4.080.194,00  </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109</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154.100 </a:t>
                      </a:r>
                      <a:r>
                        <a:rPr lang="de-DE" sz="1000" dirty="0" smtClean="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16</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821.856,38 </a:t>
                      </a:r>
                      <a:r>
                        <a:rPr lang="de-DE" sz="1000" dirty="0" smtClean="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641</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cs typeface="Times New Roman" pitchFamily="18" charset="0"/>
                        </a:rPr>
                        <a:t>5.056.150,38 </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el-GR" sz="1000" dirty="0" smtClean="0">
                          <a:latin typeface="Times New Roman" pitchFamily="18" charset="0"/>
                          <a:ea typeface="Times New Roman"/>
                          <a:cs typeface="Times New Roman" pitchFamily="18" charset="0"/>
                        </a:rPr>
                        <a:t>2009</a:t>
                      </a: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196</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1.278.006</a:t>
                      </a:r>
                      <a:r>
                        <a:rPr lang="el-GR" sz="1000" dirty="0" smtClean="0">
                          <a:latin typeface="Times New Roman" pitchFamily="18" charset="0"/>
                          <a:ea typeface="Times New Roman"/>
                          <a:cs typeface="Times New Roman" pitchFamily="18" charset="0"/>
                        </a:rPr>
                        <a:t>,00</a:t>
                      </a:r>
                      <a:r>
                        <a:rPr lang="en-US" sz="1000" dirty="0" smtClean="0">
                          <a:latin typeface="Times New Roman" pitchFamily="18" charset="0"/>
                          <a:ea typeface="Times New Roman"/>
                          <a:cs typeface="Times New Roman" pitchFamily="18" charset="0"/>
                        </a:rPr>
                        <a:t> </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103</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268.100 </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10</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216</a:t>
                      </a:r>
                      <a:r>
                        <a:rPr lang="el-GR" sz="1000" dirty="0" smtClean="0">
                          <a:latin typeface="Times New Roman" pitchFamily="18" charset="0"/>
                          <a:ea typeface="Times New Roman"/>
                          <a:cs typeface="Times New Roman" pitchFamily="18" charset="0"/>
                        </a:rPr>
                        <a:t>.</a:t>
                      </a:r>
                      <a:r>
                        <a:rPr lang="en-US" sz="1000" dirty="0" smtClean="0">
                          <a:latin typeface="Times New Roman" pitchFamily="18" charset="0"/>
                          <a:ea typeface="Times New Roman"/>
                          <a:cs typeface="Times New Roman" pitchFamily="18" charset="0"/>
                        </a:rPr>
                        <a:t>346</a:t>
                      </a:r>
                      <a:r>
                        <a:rPr lang="el-GR" sz="1000" dirty="0" smtClean="0">
                          <a:latin typeface="Times New Roman" pitchFamily="18" charset="0"/>
                          <a:ea typeface="Times New Roman"/>
                          <a:cs typeface="Times New Roman" pitchFamily="18" charset="0"/>
                        </a:rPr>
                        <a:t>,0</a:t>
                      </a:r>
                      <a:r>
                        <a:rPr lang="en-US" sz="1000" dirty="0" smtClean="0">
                          <a:latin typeface="Times New Roman" pitchFamily="18" charset="0"/>
                          <a:ea typeface="Times New Roman"/>
                          <a:cs typeface="Times New Roman" pitchFamily="18" charset="0"/>
                        </a:rPr>
                        <a:t>9 </a:t>
                      </a:r>
                      <a:r>
                        <a:rPr lang="de-DE" sz="1000" dirty="0" smtClean="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30</a:t>
                      </a:r>
                      <a:r>
                        <a:rPr lang="en-US" sz="1000" dirty="0" smtClean="0">
                          <a:latin typeface="Times New Roman" pitchFamily="18" charset="0"/>
                          <a:ea typeface="Times New Roman"/>
                          <a:cs typeface="Times New Roman" pitchFamily="18" charset="0"/>
                        </a:rPr>
                        <a:t>9</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1.7</a:t>
                      </a:r>
                      <a:r>
                        <a:rPr lang="en-US" sz="1000" dirty="0" smtClean="0">
                          <a:latin typeface="Times New Roman" pitchFamily="18" charset="0"/>
                          <a:ea typeface="Times New Roman"/>
                          <a:cs typeface="Times New Roman" pitchFamily="18" charset="0"/>
                        </a:rPr>
                        <a:t>62</a:t>
                      </a:r>
                      <a:r>
                        <a:rPr lang="el-GR" sz="1000" dirty="0" smtClean="0">
                          <a:latin typeface="Times New Roman" pitchFamily="18" charset="0"/>
                          <a:ea typeface="Times New Roman"/>
                          <a:cs typeface="Times New Roman" pitchFamily="18" charset="0"/>
                        </a:rPr>
                        <a:t>.</a:t>
                      </a:r>
                      <a:r>
                        <a:rPr lang="en-US" sz="1000" dirty="0" smtClean="0">
                          <a:latin typeface="Times New Roman" pitchFamily="18" charset="0"/>
                          <a:ea typeface="Times New Roman"/>
                          <a:cs typeface="Times New Roman" pitchFamily="18" charset="0"/>
                        </a:rPr>
                        <a:t>452</a:t>
                      </a:r>
                      <a:r>
                        <a:rPr lang="el-GR" sz="1000" dirty="0" smtClean="0">
                          <a:latin typeface="Times New Roman" pitchFamily="18" charset="0"/>
                          <a:ea typeface="Times New Roman"/>
                          <a:cs typeface="Times New Roman" pitchFamily="18" charset="0"/>
                        </a:rPr>
                        <a:t>,0</a:t>
                      </a:r>
                      <a:r>
                        <a:rPr lang="en-US" sz="1000" dirty="0" smtClean="0">
                          <a:latin typeface="Times New Roman" pitchFamily="18" charset="0"/>
                          <a:ea typeface="Times New Roman"/>
                          <a:cs typeface="Times New Roman" pitchFamily="18" charset="0"/>
                        </a:rPr>
                        <a:t>9 </a:t>
                      </a:r>
                      <a:r>
                        <a:rPr lang="de-DE" sz="1000" dirty="0" smtClean="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en-US" sz="1000" dirty="0" smtClean="0">
                          <a:latin typeface="Times New Roman" pitchFamily="18" charset="0"/>
                          <a:ea typeface="Times New Roman"/>
                          <a:cs typeface="Times New Roman" pitchFamily="18" charset="0"/>
                        </a:rPr>
                        <a:t>2010</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81</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397.700 </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81</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151.900 </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11</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95.956,65 </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173</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645.556,65 </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90306">
                <a:tc>
                  <a:txBody>
                    <a:bodyPr/>
                    <a:lstStyle/>
                    <a:p>
                      <a:pPr algn="ctr">
                        <a:spcAft>
                          <a:spcPts val="0"/>
                        </a:spcAft>
                      </a:pPr>
                      <a:r>
                        <a:rPr lang="en-US" sz="1000" dirty="0" smtClean="0">
                          <a:latin typeface="Times New Roman" pitchFamily="18" charset="0"/>
                          <a:ea typeface="Times New Roman"/>
                          <a:cs typeface="Times New Roman" pitchFamily="18" charset="0"/>
                        </a:rPr>
                        <a:t>2011</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79</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265.390 </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101</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000" dirty="0" smtClean="0">
                          <a:latin typeface="Times New Roman" pitchFamily="18" charset="0"/>
                          <a:cs typeface="Times New Roman" pitchFamily="18" charset="0"/>
                        </a:rPr>
                        <a:t>156.600€</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08</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000" dirty="0" smtClean="0">
                          <a:latin typeface="Times New Roman" pitchFamily="18" charset="0"/>
                          <a:cs typeface="Times New Roman" pitchFamily="18" charset="0"/>
                        </a:rPr>
                        <a:t>211.888,88 €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188</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cs typeface="Times New Roman" pitchFamily="18" charset="0"/>
                        </a:rPr>
                        <a:t>633.878,88</a:t>
                      </a:r>
                      <a:r>
                        <a:rPr lang="en-US" sz="1000" baseline="0" dirty="0" smtClean="0">
                          <a:latin typeface="Times New Roman" pitchFamily="18" charset="0"/>
                          <a:cs typeface="Times New Roman" pitchFamily="18" charset="0"/>
                        </a:rPr>
                        <a:t> </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el-GR" sz="1000" dirty="0" smtClean="0">
                          <a:latin typeface="Times New Roman" pitchFamily="18" charset="0"/>
                          <a:ea typeface="Times New Roman"/>
                          <a:cs typeface="Times New Roman" pitchFamily="18" charset="0"/>
                        </a:rPr>
                        <a:t>2012</a:t>
                      </a: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77</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328.457,50</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39</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37.550,00</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07</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305.715,14</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123</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671.722,64</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en-US" sz="1000" dirty="0" smtClean="0">
                          <a:latin typeface="Times New Roman" pitchFamily="18" charset="0"/>
                          <a:ea typeface="Times New Roman"/>
                          <a:cs typeface="Times New Roman" pitchFamily="18" charset="0"/>
                        </a:rPr>
                        <a:t>2013</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5</a:t>
                      </a:r>
                      <a:r>
                        <a:rPr lang="el-GR" sz="1000" dirty="0" smtClean="0">
                          <a:latin typeface="Times New Roman" pitchFamily="18" charset="0"/>
                          <a:ea typeface="Times New Roman"/>
                          <a:cs typeface="Times New Roman" pitchFamily="18" charset="0"/>
                        </a:rPr>
                        <a:t>2</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25</a:t>
                      </a:r>
                      <a:r>
                        <a:rPr lang="el-GR" sz="1000" dirty="0" smtClean="0">
                          <a:latin typeface="Times New Roman" pitchFamily="18" charset="0"/>
                          <a:ea typeface="Times New Roman"/>
                          <a:cs typeface="Times New Roman" pitchFamily="18" charset="0"/>
                        </a:rPr>
                        <a:t>6</a:t>
                      </a:r>
                      <a:r>
                        <a:rPr lang="en-US" sz="1000" dirty="0" smtClean="0">
                          <a:latin typeface="Times New Roman" pitchFamily="18" charset="0"/>
                          <a:ea typeface="Times New Roman"/>
                          <a:cs typeface="Times New Roman" pitchFamily="18" charset="0"/>
                        </a:rPr>
                        <a:t>.417,50</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43</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100.240,00</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02</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1.559,40</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97</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35</a:t>
                      </a:r>
                      <a:r>
                        <a:rPr lang="el-GR" sz="1000" dirty="0" smtClean="0">
                          <a:latin typeface="Times New Roman" pitchFamily="18" charset="0"/>
                          <a:ea typeface="Times New Roman"/>
                          <a:cs typeface="Times New Roman" pitchFamily="18" charset="0"/>
                        </a:rPr>
                        <a:t>8</a:t>
                      </a:r>
                      <a:r>
                        <a:rPr lang="en-US" sz="1000" dirty="0" smtClean="0">
                          <a:latin typeface="Times New Roman" pitchFamily="18" charset="0"/>
                          <a:ea typeface="Times New Roman"/>
                          <a:cs typeface="Times New Roman" pitchFamily="18" charset="0"/>
                        </a:rPr>
                        <a:t>.216,90</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el-GR" sz="1000" dirty="0" smtClean="0">
                          <a:latin typeface="Times New Roman" pitchFamily="18" charset="0"/>
                          <a:ea typeface="Times New Roman"/>
                          <a:cs typeface="Times New Roman" pitchFamily="18" charset="0"/>
                        </a:rPr>
                        <a:t>2014</a:t>
                      </a: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60</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384.305</a:t>
                      </a:r>
                      <a:r>
                        <a:rPr lang="el-GR" sz="1000" dirty="0" smtClean="0">
                          <a:latin typeface="Times New Roman" pitchFamily="18" charset="0"/>
                          <a:ea typeface="Times New Roman"/>
                          <a:cs typeface="Times New Roman" pitchFamily="18" charset="0"/>
                        </a:rPr>
                        <a:t>,00</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33</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49.400</a:t>
                      </a:r>
                      <a:r>
                        <a:rPr lang="el-GR" sz="1000" dirty="0" smtClean="0">
                          <a:latin typeface="Times New Roman" pitchFamily="18" charset="0"/>
                          <a:ea typeface="Times New Roman"/>
                          <a:cs typeface="Times New Roman" pitchFamily="18" charset="0"/>
                        </a:rPr>
                        <a:t>,00</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05</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smtClean="0">
                          <a:latin typeface="Times New Roman" pitchFamily="18" charset="0"/>
                          <a:ea typeface="Times New Roman"/>
                          <a:cs typeface="Times New Roman" pitchFamily="18" charset="0"/>
                        </a:rPr>
                        <a:t>32.820,43</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98</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466.525,43</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48362">
                <a:tc>
                  <a:txBody>
                    <a:bodyPr/>
                    <a:lstStyle/>
                    <a:p>
                      <a:pPr algn="ctr">
                        <a:spcAft>
                          <a:spcPts val="0"/>
                        </a:spcAft>
                      </a:pPr>
                      <a:r>
                        <a:rPr lang="el-GR" sz="1000" dirty="0" smtClean="0">
                          <a:latin typeface="Times New Roman" pitchFamily="18" charset="0"/>
                          <a:ea typeface="Times New Roman"/>
                          <a:cs typeface="Times New Roman" pitchFamily="18" charset="0"/>
                        </a:rPr>
                        <a:t>2015</a:t>
                      </a: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56</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284.900,00</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52</a:t>
                      </a: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60.400,00</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04</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87.829,88</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112</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433.129,88</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el-GR" sz="1000" dirty="0" smtClean="0">
                          <a:latin typeface="Times New Roman" pitchFamily="18" charset="0"/>
                          <a:ea typeface="Times New Roman"/>
                          <a:cs typeface="Times New Roman" pitchFamily="18" charset="0"/>
                        </a:rPr>
                        <a:t>2016</a:t>
                      </a: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65</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251.820,00</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37</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195.100,00</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08</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42.585,00</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110</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489.505,00</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el-GR" sz="1000" dirty="0" smtClean="0">
                          <a:latin typeface="Times New Roman" pitchFamily="18" charset="0"/>
                          <a:ea typeface="Times New Roman"/>
                          <a:cs typeface="Times New Roman" pitchFamily="18" charset="0"/>
                        </a:rPr>
                        <a:t>2017</a:t>
                      </a: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6</a:t>
                      </a:r>
                      <a:r>
                        <a:rPr lang="en-US" sz="1000" dirty="0" smtClean="0">
                          <a:latin typeface="Times New Roman" pitchFamily="18" charset="0"/>
                          <a:ea typeface="Times New Roman"/>
                          <a:cs typeface="Times New Roman" pitchFamily="18" charset="0"/>
                        </a:rPr>
                        <a:t>2</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4</a:t>
                      </a:r>
                      <a:r>
                        <a:rPr lang="en-US" sz="1000" dirty="0" smtClean="0">
                          <a:latin typeface="Times New Roman" pitchFamily="18" charset="0"/>
                          <a:ea typeface="Times New Roman"/>
                          <a:cs typeface="Times New Roman" pitchFamily="18" charset="0"/>
                        </a:rPr>
                        <a:t>53</a:t>
                      </a:r>
                      <a:r>
                        <a:rPr lang="el-GR" sz="1000" dirty="0" smtClean="0">
                          <a:latin typeface="Times New Roman" pitchFamily="18" charset="0"/>
                          <a:ea typeface="Times New Roman"/>
                          <a:cs typeface="Times New Roman" pitchFamily="18" charset="0"/>
                        </a:rPr>
                        <a:t>.</a:t>
                      </a:r>
                      <a:r>
                        <a:rPr lang="en-US" sz="1000" dirty="0" smtClean="0">
                          <a:latin typeface="Times New Roman" pitchFamily="18" charset="0"/>
                          <a:ea typeface="Times New Roman"/>
                          <a:cs typeface="Times New Roman" pitchFamily="18" charset="0"/>
                        </a:rPr>
                        <a:t>7</a:t>
                      </a:r>
                      <a:r>
                        <a:rPr lang="el-GR" sz="1000" dirty="0" smtClean="0">
                          <a:latin typeface="Times New Roman" pitchFamily="18" charset="0"/>
                          <a:ea typeface="Times New Roman"/>
                          <a:cs typeface="Times New Roman" pitchFamily="18" charset="0"/>
                        </a:rPr>
                        <a:t>50,00</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38</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61.250,00</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05</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49.433,20</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105</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564.433,20</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el-GR" sz="1000" dirty="0" smtClean="0">
                          <a:latin typeface="Times New Roman" pitchFamily="18" charset="0"/>
                          <a:ea typeface="Times New Roman"/>
                          <a:cs typeface="Times New Roman" pitchFamily="18" charset="0"/>
                        </a:rPr>
                        <a:t>2018</a:t>
                      </a: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67</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1.895.700,00€</a:t>
                      </a: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50</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77.100,00€</a:t>
                      </a: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13</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192.198,30€</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130</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2.164.998,30€</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el-GR" sz="1000" dirty="0" smtClean="0">
                          <a:latin typeface="Times New Roman" pitchFamily="18" charset="0"/>
                          <a:ea typeface="Times New Roman"/>
                          <a:cs typeface="Times New Roman" pitchFamily="18" charset="0"/>
                        </a:rPr>
                        <a:t>2019</a:t>
                      </a: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72</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153.950,00€</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smtClean="0">
                          <a:latin typeface="Times New Roman" pitchFamily="18" charset="0"/>
                          <a:ea typeface="Times New Roman"/>
                          <a:cs typeface="Times New Roman" pitchFamily="18" charset="0"/>
                        </a:rPr>
                        <a:t>63</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183.250,00€</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06</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53.513,16€</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141</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390.713,16€</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297264">
                <a:tc gridSpan="9">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*Στα ως άνω έτη συμπεριλαμβάνονται και τα χρηματικά πρόστιμα που έχουν επιβληθεί κατά των υπευθύνων του Κ/Ζ «</a:t>
                      </a:r>
                      <a:r>
                        <a:rPr lang="en-US" sz="1000" dirty="0" smtClean="0">
                          <a:latin typeface="Times New Roman" pitchFamily="18" charset="0"/>
                          <a:ea typeface="Times New Roman"/>
                          <a:cs typeface="Times New Roman" pitchFamily="18" charset="0"/>
                        </a:rPr>
                        <a:t>SEA DIAMOND</a:t>
                      </a:r>
                      <a:r>
                        <a:rPr lang="el-GR" sz="1000" dirty="0" smtClean="0">
                          <a:latin typeface="Times New Roman" pitchFamily="18" charset="0"/>
                          <a:ea typeface="Times New Roman"/>
                          <a:cs typeface="Times New Roman" pitchFamily="18" charset="0"/>
                        </a:rPr>
                        <a:t>»</a:t>
                      </a:r>
                      <a:r>
                        <a:rPr lang="en-US" sz="1000" dirty="0" smtClean="0">
                          <a:latin typeface="Times New Roman" pitchFamily="18" charset="0"/>
                          <a:ea typeface="Times New Roman"/>
                          <a:cs typeface="Times New Roman" pitchFamily="18" charset="0"/>
                        </a:rPr>
                        <a:t> </a:t>
                      </a:r>
                      <a:r>
                        <a:rPr lang="el-GR" sz="1000" dirty="0" smtClean="0">
                          <a:latin typeface="Times New Roman" pitchFamily="18" charset="0"/>
                          <a:ea typeface="Times New Roman"/>
                          <a:cs typeface="Times New Roman" pitchFamily="18" charset="0"/>
                        </a:rPr>
                        <a:t> </a:t>
                      </a:r>
                    </a:p>
                    <a:p>
                      <a:pPr algn="l">
                        <a:spcAft>
                          <a:spcPts val="0"/>
                        </a:spcAft>
                      </a:pP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h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l-GR" sz="1000" dirty="0">
                        <a:latin typeface="Times New Roman" pitchFamily="18" charset="0"/>
                        <a:ea typeface="Times New Roman"/>
                        <a:cs typeface="Times New Roman" pitchFamily="18" charset="0"/>
                      </a:endParaRPr>
                    </a:p>
                  </a:txBody>
                  <a:tcPr marL="58568" marR="58568" marT="0" marB="0"/>
                </a:tc>
                <a:tc h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l-GR" sz="1000" dirty="0">
                        <a:latin typeface="Times New Roman" pitchFamily="18" charset="0"/>
                        <a:ea typeface="Times New Roman"/>
                        <a:cs typeface="Times New Roman" pitchFamily="18" charset="0"/>
                      </a:endParaRPr>
                    </a:p>
                  </a:txBody>
                  <a:tcPr marL="58568" marR="58568" marT="0" marB="0"/>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l-GR" sz="1000" dirty="0">
                        <a:latin typeface="Times New Roman" pitchFamily="18" charset="0"/>
                        <a:ea typeface="Times New Roman"/>
                        <a:cs typeface="Times New Roman" pitchFamily="18" charset="0"/>
                      </a:endParaRPr>
                    </a:p>
                  </a:txBody>
                  <a:tcPr marL="58568" marR="58568" marT="0" marB="0"/>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l-GR" sz="1000" dirty="0">
                        <a:latin typeface="Times New Roman" pitchFamily="18" charset="0"/>
                        <a:ea typeface="Times New Roman"/>
                        <a:cs typeface="Times New Roman" pitchFamily="18" charset="0"/>
                      </a:endParaRPr>
                    </a:p>
                  </a:txBody>
                  <a:tcPr marL="58568" marR="58568" marT="0" marB="0"/>
                </a:tc>
                <a:tc h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l-GR" sz="1000" dirty="0">
                        <a:latin typeface="Times New Roman" pitchFamily="18" charset="0"/>
                        <a:ea typeface="Times New Roman"/>
                        <a:cs typeface="Times New Roman" pitchFamily="18" charset="0"/>
                      </a:endParaRPr>
                    </a:p>
                  </a:txBody>
                  <a:tcPr marL="58568" marR="58568" marT="0" marB="0"/>
                </a:tc>
              </a:tr>
            </a:tbl>
          </a:graphicData>
        </a:graphic>
      </p:graphicFrame>
      <p:sp>
        <p:nvSpPr>
          <p:cNvPr id="16390" name="Rectangle 2"/>
          <p:cNvSpPr>
            <a:spLocks noChangeArrowheads="1"/>
          </p:cNvSpPr>
          <p:nvPr/>
        </p:nvSpPr>
        <p:spPr bwMode="auto">
          <a:xfrm>
            <a:off x="1" y="43934"/>
            <a:ext cx="184731" cy="369332"/>
          </a:xfrm>
          <a:prstGeom prst="rect">
            <a:avLst/>
          </a:prstGeom>
          <a:noFill/>
          <a:ln w="9525">
            <a:noFill/>
            <a:miter lim="800000"/>
            <a:headEnd/>
            <a:tailEnd/>
          </a:ln>
        </p:spPr>
        <p:txBody>
          <a:bodyPr wrap="none" anchor="ctr">
            <a:spAutoFit/>
          </a:bodyPr>
          <a:lstStyle/>
          <a:p>
            <a:endParaRPr lang="el-GR"/>
          </a:p>
        </p:txBody>
      </p:sp>
      <p:pic>
        <p:nvPicPr>
          <p:cNvPr id="7" name="Picture 3" descr="ethno_1"/>
          <p:cNvPicPr>
            <a:picLocks noChangeAspect="1" noChangeArrowheads="1"/>
          </p:cNvPicPr>
          <p:nvPr/>
        </p:nvPicPr>
        <p:blipFill>
          <a:blip r:embed="rId3" cstate="print"/>
          <a:srcRect/>
          <a:stretch>
            <a:fillRect/>
          </a:stretch>
        </p:blipFill>
        <p:spPr bwMode="auto">
          <a:xfrm>
            <a:off x="1" y="0"/>
            <a:ext cx="784327" cy="793833"/>
          </a:xfrm>
          <a:prstGeom prst="rect">
            <a:avLst/>
          </a:prstGeom>
          <a:noFill/>
          <a:ln w="9525">
            <a:noFill/>
            <a:miter lim="800000"/>
            <a:headEnd/>
            <a:tailEnd/>
          </a:ln>
        </p:spPr>
      </p:pic>
      <p:pic>
        <p:nvPicPr>
          <p:cNvPr id="10" name="Picture 4" descr="aggyres_sxedio"/>
          <p:cNvPicPr>
            <a:picLocks noChangeAspect="1" noChangeArrowheads="1"/>
          </p:cNvPicPr>
          <p:nvPr/>
        </p:nvPicPr>
        <p:blipFill>
          <a:blip r:embed="rId4" cstate="print"/>
          <a:srcRect/>
          <a:stretch>
            <a:fillRect/>
          </a:stretch>
        </p:blipFill>
        <p:spPr bwMode="auto">
          <a:xfrm>
            <a:off x="8458200" y="0"/>
            <a:ext cx="685800" cy="608013"/>
          </a:xfrm>
          <a:prstGeom prst="rect">
            <a:avLst/>
          </a:prstGeom>
          <a:noFill/>
          <a:ln w="9525">
            <a:solidFill>
              <a:srgbClr val="000000"/>
            </a:solid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4" descr="aggyres_sxedio"/>
          <p:cNvPicPr>
            <a:picLocks noChangeAspect="1" noChangeArrowheads="1"/>
          </p:cNvPicPr>
          <p:nvPr/>
        </p:nvPicPr>
        <p:blipFill>
          <a:blip r:embed="rId3" cstate="print">
            <a:lum bright="-5000"/>
          </a:blip>
          <a:srcRect/>
          <a:stretch>
            <a:fillRect/>
          </a:stretch>
        </p:blipFill>
        <p:spPr bwMode="auto">
          <a:xfrm>
            <a:off x="8443904" y="0"/>
            <a:ext cx="700097" cy="620688"/>
          </a:xfrm>
          <a:prstGeom prst="rect">
            <a:avLst/>
          </a:prstGeom>
          <a:noFill/>
          <a:ln w="9525">
            <a:solidFill>
              <a:srgbClr val="000000"/>
            </a:solidFill>
            <a:miter lim="800000"/>
            <a:headEnd/>
            <a:tailEnd/>
          </a:ln>
        </p:spPr>
      </p:pic>
      <p:sp>
        <p:nvSpPr>
          <p:cNvPr id="2" name="1 - Τίτλος"/>
          <p:cNvSpPr>
            <a:spLocks noGrp="1"/>
          </p:cNvSpPr>
          <p:nvPr>
            <p:ph type="ctrTitle"/>
          </p:nvPr>
        </p:nvSpPr>
        <p:spPr>
          <a:xfrm>
            <a:off x="1187625" y="285730"/>
            <a:ext cx="7227686" cy="1470025"/>
          </a:xfrm>
        </p:spPr>
        <p:txBody>
          <a:bodyPr>
            <a:normAutofit fontScale="90000"/>
          </a:bodyPr>
          <a:lstStyle/>
          <a:p>
            <a:pPr algn="ctr" eaLnBrk="1" fontAlgn="auto" hangingPunct="1">
              <a:spcAft>
                <a:spcPts val="0"/>
              </a:spcAft>
              <a:defRPr/>
            </a:pPr>
            <a:r>
              <a:rPr lang="el-GR" sz="2000" dirty="0" smtClean="0">
                <a:solidFill>
                  <a:schemeClr val="bg1"/>
                </a:solidFill>
                <a:latin typeface="Times New Roman" pitchFamily="18" charset="0"/>
                <a:cs typeface="Times New Roman" pitchFamily="18" charset="0"/>
              </a:rPr>
              <a:t>ΥΠΟΥΡΓΕΙΟ ΝΑΥΤΙΛΙΑΣ ΚΑΙ ΝΗΣΙΩΤΙΚΗΣ ΠΟΛΙΤΙΚΗΣ </a:t>
            </a:r>
            <a:br>
              <a:rPr lang="el-GR" sz="2000" dirty="0" smtClean="0">
                <a:solidFill>
                  <a:schemeClr val="bg1"/>
                </a:solidFill>
                <a:latin typeface="Times New Roman" pitchFamily="18" charset="0"/>
                <a:cs typeface="Times New Roman" pitchFamily="18" charset="0"/>
              </a:rPr>
            </a:br>
            <a:r>
              <a:rPr lang="el-GR" sz="2000" dirty="0" smtClean="0">
                <a:solidFill>
                  <a:schemeClr val="bg1"/>
                </a:solidFill>
                <a:latin typeface="Times New Roman" pitchFamily="18" charset="0"/>
                <a:cs typeface="Times New Roman" pitchFamily="18" charset="0"/>
              </a:rPr>
              <a:t>ΑΡΧΗΓΕΙΟ ΛΙΜΕΝΙΚΟΥ ΣΩΜΑΤΟΣ-ΕΛΛΗΝΙΚΗΣ ΑΚΤΟΦΥΛΑΚΗΣ</a:t>
            </a:r>
            <a:br>
              <a:rPr lang="el-GR" sz="2000" dirty="0" smtClean="0">
                <a:solidFill>
                  <a:schemeClr val="bg1"/>
                </a:solidFill>
                <a:latin typeface="Times New Roman" pitchFamily="18" charset="0"/>
                <a:cs typeface="Times New Roman" pitchFamily="18" charset="0"/>
              </a:rPr>
            </a:br>
            <a:r>
              <a:rPr lang="el-GR" sz="2000" dirty="0" smtClean="0">
                <a:solidFill>
                  <a:schemeClr val="bg1"/>
                </a:solidFill>
                <a:latin typeface="Times New Roman" pitchFamily="18" charset="0"/>
                <a:cs typeface="Times New Roman" pitchFamily="18" charset="0"/>
              </a:rPr>
              <a:t>ΔΙΕΥΘΥΝΣΗ ΠΡΟΣΤΑΣΙΑΣ ΘΑΛΑΣΣΙΟΥ ΠΕΡΙΒΑΛΛΟΝΤΟΣ</a:t>
            </a:r>
            <a:br>
              <a:rPr lang="el-GR" sz="2000" dirty="0" smtClean="0">
                <a:solidFill>
                  <a:schemeClr val="bg1"/>
                </a:solidFill>
                <a:latin typeface="Times New Roman" pitchFamily="18" charset="0"/>
                <a:cs typeface="Times New Roman" pitchFamily="18" charset="0"/>
              </a:rPr>
            </a:br>
            <a:r>
              <a:rPr lang="el-GR" sz="2000" dirty="0" smtClean="0">
                <a:solidFill>
                  <a:schemeClr val="bg1"/>
                </a:solidFill>
                <a:latin typeface="Times New Roman" pitchFamily="18" charset="0"/>
                <a:cs typeface="Times New Roman" pitchFamily="18" charset="0"/>
              </a:rPr>
              <a:t>ΤΜΗΜΑ  </a:t>
            </a:r>
            <a:r>
              <a:rPr lang="en-US" sz="2000" dirty="0" smtClean="0">
                <a:solidFill>
                  <a:schemeClr val="bg1"/>
                </a:solidFill>
                <a:latin typeface="Times New Roman" pitchFamily="18" charset="0"/>
                <a:cs typeface="Times New Roman" pitchFamily="18" charset="0"/>
              </a:rPr>
              <a:t>1</a:t>
            </a:r>
            <a:r>
              <a:rPr lang="en-US" sz="2000" baseline="30000" dirty="0" smtClean="0">
                <a:solidFill>
                  <a:schemeClr val="bg1"/>
                </a:solidFill>
                <a:latin typeface="Times New Roman" pitchFamily="18" charset="0"/>
                <a:cs typeface="Times New Roman" pitchFamily="18" charset="0"/>
              </a:rPr>
              <a:t>o</a:t>
            </a:r>
            <a:endParaRPr lang="el-GR" sz="2000" baseline="30000" dirty="0">
              <a:solidFill>
                <a:schemeClr val="bg1"/>
              </a:solidFill>
              <a:latin typeface="Times New Roman" pitchFamily="18" charset="0"/>
              <a:cs typeface="Times New Roman" pitchFamily="18" charset="0"/>
            </a:endParaRPr>
          </a:p>
        </p:txBody>
      </p:sp>
      <p:sp>
        <p:nvSpPr>
          <p:cNvPr id="3" name="2 - Υπότιτλος"/>
          <p:cNvSpPr>
            <a:spLocks noGrp="1"/>
          </p:cNvSpPr>
          <p:nvPr>
            <p:ph type="subTitle" idx="1"/>
          </p:nvPr>
        </p:nvSpPr>
        <p:spPr>
          <a:xfrm>
            <a:off x="1371600" y="2143125"/>
            <a:ext cx="6400801" cy="4286250"/>
          </a:xfrm>
        </p:spPr>
        <p:txBody>
          <a:bodyPr>
            <a:normAutofit/>
          </a:bodyPr>
          <a:lstStyle/>
          <a:p>
            <a:pPr marR="0" eaLnBrk="1" hangingPunct="1">
              <a:lnSpc>
                <a:spcPct val="80000"/>
              </a:lnSpc>
              <a:defRPr/>
            </a:pPr>
            <a:endParaRPr lang="el-GR" sz="2400" dirty="0" smtClean="0"/>
          </a:p>
          <a:p>
            <a:pPr marR="0" eaLnBrk="1" hangingPunct="1">
              <a:lnSpc>
                <a:spcPct val="80000"/>
              </a:lnSpc>
              <a:defRPr/>
            </a:pPr>
            <a:endParaRPr lang="el-GR" sz="2400" dirty="0" smtClean="0"/>
          </a:p>
          <a:p>
            <a:pPr marR="0" eaLnBrk="1" hangingPunct="1">
              <a:lnSpc>
                <a:spcPct val="80000"/>
              </a:lnSpc>
              <a:defRPr/>
            </a:pPr>
            <a:endParaRPr lang="el-GR" sz="2400" dirty="0" smtClean="0"/>
          </a:p>
          <a:p>
            <a:pPr marR="0" eaLnBrk="1" hangingPunct="1">
              <a:lnSpc>
                <a:spcPct val="80000"/>
              </a:lnSpc>
              <a:defRPr/>
            </a:pPr>
            <a:endParaRPr lang="el-GR" sz="2400" dirty="0" smtClean="0"/>
          </a:p>
          <a:p>
            <a:pPr marR="0" eaLnBrk="1" hangingPunct="1">
              <a:lnSpc>
                <a:spcPct val="80000"/>
              </a:lnSpc>
              <a:defRPr/>
            </a:pPr>
            <a:endParaRPr lang="el-GR" sz="2400" dirty="0" smtClean="0"/>
          </a:p>
          <a:p>
            <a:pPr marR="0" eaLnBrk="1" hangingPunct="1">
              <a:lnSpc>
                <a:spcPct val="80000"/>
              </a:lnSpc>
              <a:defRPr/>
            </a:pPr>
            <a:endParaRPr lang="el-GR" sz="1900" b="1" dirty="0" smtClean="0">
              <a:solidFill>
                <a:srgbClr val="002060"/>
              </a:solidFill>
            </a:endParaRPr>
          </a:p>
          <a:p>
            <a:pPr marR="0" eaLnBrk="1" hangingPunct="1">
              <a:lnSpc>
                <a:spcPct val="80000"/>
              </a:lnSpc>
              <a:defRPr/>
            </a:pPr>
            <a:endParaRPr lang="el-GR" sz="1900" b="1" dirty="0" smtClean="0">
              <a:solidFill>
                <a:srgbClr val="002060"/>
              </a:solidFill>
            </a:endParaRPr>
          </a:p>
          <a:p>
            <a:pPr marR="0" eaLnBrk="1" hangingPunct="1">
              <a:lnSpc>
                <a:spcPct val="80000"/>
              </a:lnSpc>
              <a:defRPr/>
            </a:pPr>
            <a:endParaRPr lang="el-GR" sz="1900" b="1" dirty="0" smtClean="0">
              <a:solidFill>
                <a:srgbClr val="002060"/>
              </a:solidFill>
            </a:endParaRPr>
          </a:p>
          <a:p>
            <a:pPr marR="0" algn="ctr" eaLnBrk="1" hangingPunct="1">
              <a:lnSpc>
                <a:spcPct val="80000"/>
              </a:lnSpc>
              <a:defRPr/>
            </a:pPr>
            <a:endPar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endParaRPr>
          </a:p>
          <a:p>
            <a:pPr marR="0" algn="ctr" eaLnBrk="1" hangingPunct="1">
              <a:lnSpc>
                <a:spcPct val="80000"/>
              </a:lnSpc>
              <a:defRPr/>
            </a:pPr>
            <a:endPar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endParaRPr>
          </a:p>
          <a:p>
            <a:pPr marR="0" algn="ctr" eaLnBrk="1" hangingPunct="1">
              <a:lnSpc>
                <a:spcPct val="80000"/>
              </a:lnSpc>
              <a:defRPr/>
            </a:pPr>
            <a:endPar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endParaRPr>
          </a:p>
          <a:p>
            <a:pPr marR="0" algn="ctr" eaLnBrk="1" hangingPunct="1">
              <a:lnSpc>
                <a:spcPct val="80000"/>
              </a:lnSpc>
              <a:defRPr/>
            </a:pPr>
            <a:endPar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endParaRPr>
          </a:p>
          <a:p>
            <a:pPr marR="0" algn="ctr" eaLnBrk="1" hangingPunct="1">
              <a:lnSpc>
                <a:spcPct val="80000"/>
              </a:lnSpc>
              <a:defRPr/>
            </a:pPr>
            <a:endPar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endParaRPr>
          </a:p>
          <a:p>
            <a:pPr marR="0" algn="ctr" eaLnBrk="1" hangingPunct="1">
              <a:lnSpc>
                <a:spcPct val="80000"/>
              </a:lnSpc>
              <a:defRPr/>
            </a:pPr>
            <a:r>
              <a:rPr lang="el-GR" sz="1300" b="1" dirty="0" smtClean="0">
                <a:solidFill>
                  <a:schemeClr val="bg1"/>
                </a:solidFill>
                <a:effectLst>
                  <a:outerShdw blurRad="38100" dist="38100" dir="2700000" algn="tl">
                    <a:srgbClr val="FFFFFF"/>
                  </a:outerShdw>
                </a:effectLst>
                <a:latin typeface="Times New Roman" pitchFamily="18" charset="0"/>
                <a:cs typeface="Times New Roman" pitchFamily="18" charset="0"/>
              </a:rPr>
              <a:t>    </a:t>
            </a:r>
            <a:r>
              <a:rPr lang="el-GR" sz="1300" dirty="0" smtClean="0">
                <a:solidFill>
                  <a:schemeClr val="bg1"/>
                </a:solidFill>
                <a:effectLst>
                  <a:outerShdw blurRad="38100" dist="38100" dir="2700000" algn="tl">
                    <a:srgbClr val="04617B"/>
                  </a:outerShdw>
                </a:effectLst>
                <a:latin typeface="Times New Roman" pitchFamily="18" charset="0"/>
                <a:cs typeface="Times New Roman" pitchFamily="18" charset="0"/>
              </a:rPr>
              <a:t>        </a:t>
            </a:r>
          </a:p>
        </p:txBody>
      </p:sp>
      <p:sp>
        <p:nvSpPr>
          <p:cNvPr id="5124" name="Rectangle 6"/>
          <p:cNvSpPr>
            <a:spLocks noChangeArrowheads="1"/>
          </p:cNvSpPr>
          <p:nvPr/>
        </p:nvSpPr>
        <p:spPr bwMode="auto">
          <a:xfrm>
            <a:off x="1" y="-184666"/>
            <a:ext cx="184731" cy="369332"/>
          </a:xfrm>
          <a:prstGeom prst="rect">
            <a:avLst/>
          </a:prstGeom>
          <a:noFill/>
          <a:ln w="9525">
            <a:noFill/>
            <a:miter lim="800000"/>
            <a:headEnd/>
            <a:tailEnd/>
          </a:ln>
        </p:spPr>
        <p:txBody>
          <a:bodyPr wrap="none" anchor="ctr">
            <a:spAutoFit/>
          </a:bodyPr>
          <a:lstStyle/>
          <a:p>
            <a:endParaRPr lang="el-GR"/>
          </a:p>
        </p:txBody>
      </p:sp>
      <p:pic>
        <p:nvPicPr>
          <p:cNvPr id="6" name="Picture 3" descr="ethno_1"/>
          <p:cNvPicPr>
            <a:picLocks noChangeAspect="1" noChangeArrowheads="1"/>
          </p:cNvPicPr>
          <p:nvPr/>
        </p:nvPicPr>
        <p:blipFill>
          <a:blip r:embed="rId4" cstate="print"/>
          <a:srcRect/>
          <a:stretch>
            <a:fillRect/>
          </a:stretch>
        </p:blipFill>
        <p:spPr bwMode="auto">
          <a:xfrm>
            <a:off x="0" y="0"/>
            <a:ext cx="755576" cy="802400"/>
          </a:xfrm>
          <a:prstGeom prst="rect">
            <a:avLst/>
          </a:prstGeom>
          <a:noFill/>
          <a:ln w="9525">
            <a:noFill/>
            <a:miter lim="800000"/>
            <a:headEnd/>
            <a:tailEnd/>
          </a:ln>
        </p:spPr>
      </p:pic>
      <p:pic>
        <p:nvPicPr>
          <p:cNvPr id="2050" name="Picture 2" descr="Σχετική εικόνα"/>
          <p:cNvPicPr>
            <a:picLocks noChangeAspect="1" noChangeArrowheads="1"/>
          </p:cNvPicPr>
          <p:nvPr/>
        </p:nvPicPr>
        <p:blipFill>
          <a:blip r:embed="rId5" cstate="print"/>
          <a:srcRect/>
          <a:stretch>
            <a:fillRect/>
          </a:stretch>
        </p:blipFill>
        <p:spPr bwMode="auto">
          <a:xfrm>
            <a:off x="1428728" y="1785926"/>
            <a:ext cx="6357982" cy="2357454"/>
          </a:xfrm>
          <a:prstGeom prst="rect">
            <a:avLst/>
          </a:prstGeom>
          <a:noFill/>
        </p:spPr>
      </p:pic>
      <p:pic>
        <p:nvPicPr>
          <p:cNvPr id="2058" name="Picture 10" descr="Αποτέλεσμα εικόνας για καθαρες θαλασσες"/>
          <p:cNvPicPr>
            <a:picLocks noChangeAspect="1" noChangeArrowheads="1"/>
          </p:cNvPicPr>
          <p:nvPr/>
        </p:nvPicPr>
        <p:blipFill>
          <a:blip r:embed="rId6" cstate="print"/>
          <a:srcRect/>
          <a:stretch>
            <a:fillRect/>
          </a:stretch>
        </p:blipFill>
        <p:spPr bwMode="auto">
          <a:xfrm>
            <a:off x="1428728" y="4357694"/>
            <a:ext cx="6357982" cy="2214578"/>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88640"/>
            <a:ext cx="8229601" cy="1152128"/>
          </a:xfrm>
        </p:spPr>
        <p:txBody>
          <a:bodyPr/>
          <a:lstStyle/>
          <a:p>
            <a:r>
              <a:rPr lang="el-GR" dirty="0" smtClean="0"/>
              <a:t>                </a:t>
            </a:r>
            <a:r>
              <a:rPr lang="el-GR" sz="3600" b="1" dirty="0" smtClean="0"/>
              <a:t>ΕΚΘΕΣΗ ΠΟΙΟΤΗΤΑΣ</a:t>
            </a:r>
            <a:r>
              <a:rPr lang="el-GR" sz="1800" dirty="0" smtClean="0"/>
              <a:t/>
            </a:r>
            <a:br>
              <a:rPr lang="el-GR" sz="1800" dirty="0" smtClean="0"/>
            </a:br>
            <a:r>
              <a:rPr lang="el-GR" sz="1800" b="1" dirty="0" smtClean="0"/>
              <a:t>                «ΔΙΟΙΚΗΤΙΚΕΣ ΚΥΡΩΣΕΙΣ ΠΡΟΣΤΑΣΙΑΣ ΘΑΛΑΣΣΙΟΥ ΠΕΡΙΒΑΛΛΟΝΤΟΣ»</a:t>
            </a:r>
            <a:endParaRPr lang="el-GR" sz="1800" b="1" dirty="0"/>
          </a:p>
        </p:txBody>
      </p:sp>
      <p:sp>
        <p:nvSpPr>
          <p:cNvPr id="3" name="2 - Θέση περιεχομένου"/>
          <p:cNvSpPr>
            <a:spLocks noGrp="1"/>
          </p:cNvSpPr>
          <p:nvPr>
            <p:ph idx="1"/>
          </p:nvPr>
        </p:nvSpPr>
        <p:spPr>
          <a:xfrm>
            <a:off x="457200" y="1484785"/>
            <a:ext cx="8229601" cy="4839816"/>
          </a:xfrm>
        </p:spPr>
        <p:txBody>
          <a:bodyPr/>
          <a:lstStyle/>
          <a:p>
            <a:pPr lvl="0">
              <a:buNone/>
            </a:pPr>
            <a:r>
              <a:rPr lang="en-US" sz="1400" b="1" dirty="0" smtClean="0"/>
              <a:t>       </a:t>
            </a:r>
            <a:r>
              <a:rPr lang="el-GR" sz="1400" b="1" u="sng" dirty="0" smtClean="0"/>
              <a:t>Εισαγωγή</a:t>
            </a:r>
            <a:endParaRPr lang="el-GR" sz="1400" u="sng" dirty="0" smtClean="0"/>
          </a:p>
          <a:p>
            <a:pPr algn="just"/>
            <a:r>
              <a:rPr lang="el-GR" sz="1400" dirty="0" smtClean="0"/>
              <a:t> Το στατιστικό προϊόν με τίτλο «Διοικητικές Κυρώσεις Προστασίας Θαλάσσιου Περιβάλλοντος» αφορά στις αποφάσεις διοικητικών κυρώσεων για θέματα προστασίας θαλάσσιου περιβάλλοντος που έχουν εκδοθεί από όλες τις Λιμενικές Αρχές της Χώρας. Η στατιστική διαδικασία διενεργείται ετησίως από την Διεύθυνση Προστασίας Θαλάσσιου Περιβάλλοντος του Υπουργείου Ναυτιλίας και Νησιωτικής Πολιτικής η οποία συλλέγει, καταγράφει και αναλύει τις παραπάνω σχετικές αποφάσεις διοικητικών κυρώσεων που κοινοποιούνται από τις Λιμενικές Αρχές. Τα πρωτογενή στοιχεία καταγραφής του στατιστικού προϊόντος είναι διαθέσιμα σε ετήσια βάση από το έτος 2010, ενώ συγκεντρωτικά αποτελέσματα των παραγόμενων στατιστικών υπάρχουν από το 1989 έως σήμερα.</a:t>
            </a:r>
          </a:p>
          <a:p>
            <a:pPr lvl="0">
              <a:buNone/>
            </a:pPr>
            <a:r>
              <a:rPr lang="en-US" sz="1400" b="1" dirty="0" smtClean="0"/>
              <a:t>       </a:t>
            </a:r>
            <a:r>
              <a:rPr lang="el-GR" sz="1400" b="1" u="sng" dirty="0" smtClean="0"/>
              <a:t>Χρησιμότητα</a:t>
            </a:r>
            <a:endParaRPr lang="el-GR" sz="1400" u="sng" dirty="0" smtClean="0"/>
          </a:p>
          <a:p>
            <a:pPr algn="just"/>
            <a:r>
              <a:rPr lang="el-GR" sz="1400" dirty="0" smtClean="0"/>
              <a:t>Το θεσμικό πλαίσιο για την προστασία του θαλάσσιου περιβάλλοντος έχει καθορισθεί με το ΠΔ 55/98 (Α΄58) όπου κωδικοποιούνται σε ενιαίο κείμενο όλες οι διατάξεις του Ν. 743/77 και των τροποποιήσεών του.</a:t>
            </a:r>
          </a:p>
          <a:p>
            <a:pPr algn="just"/>
            <a:r>
              <a:rPr lang="el-GR" sz="1400" dirty="0" smtClean="0"/>
              <a:t>Σύμφωνα με το άρθρο 3 παρ.1 του ΠΔ 55/98 (Α΄ 58), απαγορεύεται η απόρριψη στις ακτές, στα λιμάνια και στα ελληνικά χωρικά ύδατα πετρελαίου, πετρελαιοειδών μιγμάτων, επιβλαβών ουσιών ή μιγμάτων αυτών και πάσης φύσεως αποβλήτων, λυμάτων και απορριμμάτων από τα οποία μπορεί να προκληθεί ρύπανση της θάλασσας και των ακτών.</a:t>
            </a:r>
          </a:p>
          <a:p>
            <a:pPr algn="just"/>
            <a:r>
              <a:rPr lang="el-GR" sz="1400" dirty="0" smtClean="0"/>
              <a:t>Σύμφωνα με το άρθρο 1 εδάφιο (</a:t>
            </a:r>
            <a:r>
              <a:rPr lang="el-GR" sz="1400" dirty="0" err="1" smtClean="0"/>
              <a:t>ιδ</a:t>
            </a:r>
            <a:r>
              <a:rPr lang="el-GR" sz="1400" dirty="0" smtClean="0"/>
              <a:t>) του ΠΔ 55/98 (Α΄ 58), ως ρύπανση ορίζεται </a:t>
            </a:r>
            <a:r>
              <a:rPr lang="el-GR" sz="1400" i="1" dirty="0" smtClean="0"/>
              <a:t>«Η παρουσία στη θάλασσα κάθε ουσίας, η οποία αλλοιώνει τη φυσική κατάσταση του θαλασσινού νερού ή το καθιστά επιβλαβές, στην υγεία του ανθρώπου ή στην πανίδα και χλωρίδα των βυθών και γενικά ακατάλληλο για τις προβλεπόμενες κατά περίπτωση χρήσεις του». </a:t>
            </a:r>
            <a:endParaRPr lang="el-GR" sz="1400" dirty="0" smtClean="0"/>
          </a:p>
          <a:p>
            <a:endParaRPr lang="el-GR"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17 - Θέση περιεχομένου"/>
          <p:cNvSpPr>
            <a:spLocks noGrp="1"/>
          </p:cNvSpPr>
          <p:nvPr>
            <p:ph idx="1"/>
          </p:nvPr>
        </p:nvSpPr>
        <p:spPr>
          <a:xfrm>
            <a:off x="457200" y="836712"/>
            <a:ext cx="8229601" cy="5735559"/>
          </a:xfrm>
        </p:spPr>
        <p:txBody>
          <a:bodyPr/>
          <a:lstStyle/>
          <a:p>
            <a:pPr algn="just"/>
            <a:r>
              <a:rPr lang="el-GR" sz="1400" dirty="0" smtClean="0"/>
              <a:t>Σύμφωνα με το άρθρο 1 εδάφιο (στ) του ΠΔ 55/98 (Α΄ 58), ως εγκατάσταση ορίζεται: </a:t>
            </a:r>
            <a:r>
              <a:rPr lang="el-GR" sz="1400" i="1" dirty="0" smtClean="0"/>
              <a:t>«Τα διυλιστήρια πετρελαίου, οι εταιρίες αποθήκευσης, διακίνησης και εμπορίας πετρελαιοειδών και επιβλαβών ουσιών, τα ναυπηγεία, οι επισκευαστικές βάσεις πλοίων, οι χερσαίες ευκολίες υποδοχής καταλοίπων, τα διαλυτήρια πλοίων, οι κάθε είδους λιμενικές εγκαταστάσεις, οι λουτρικές εγκαταστάσεις, οι εγκαταστάσεις ιχθυοκαλλιεργειών, τα ξενοδοχεία, τα εστιατόρια, οι οικίες, οι εγκαταστάσεις αφαλάτωσης,  οι βιομηχανίες και βιοτεχνίες και κάθε είδους επιχειρήσεις που είναι εγκατεστημένες στη θάλασσα, σε παράκτιους χώρους ή στην ενδοχώρα και χρησιμοποιούν τη θάλασσα και τις ακτές άμεσα ή έμμεσα για τις λειτουργικές τους ανάγκες ή έχουν άμεση ή έμμεση δυσμενή επίδραση στο θαλάσσιο περιβάλλον».</a:t>
            </a:r>
            <a:endParaRPr lang="el-GR" sz="1400" dirty="0" smtClean="0"/>
          </a:p>
          <a:p>
            <a:pPr algn="just"/>
            <a:r>
              <a:rPr lang="el-GR" sz="1400" dirty="0" smtClean="0"/>
              <a:t>Σύμφωνα με το άρθρο 1 εδάφιο (ιβ) του ΠΔ 55/98 (Α΄ 58), ως πλοίο ορίζεται: </a:t>
            </a:r>
            <a:r>
              <a:rPr lang="el-GR" sz="1400" i="1" dirty="0" smtClean="0"/>
              <a:t>«Κάθε σκάφος ή πλωτό ναυπήγημα, εκτός από δεξαμενόπλοιο, που κινείται αυτοδύναμα ή ρυμουλκείται».</a:t>
            </a:r>
            <a:endParaRPr lang="el-GR" sz="1400" dirty="0" smtClean="0"/>
          </a:p>
          <a:p>
            <a:pPr algn="just"/>
            <a:r>
              <a:rPr lang="el-GR" sz="1400" dirty="0" smtClean="0"/>
              <a:t>Σύμφωνα με το άρθρο 1 εδάφιο (</a:t>
            </a:r>
            <a:r>
              <a:rPr lang="el-GR" sz="1400" dirty="0" err="1" smtClean="0"/>
              <a:t>ιγ</a:t>
            </a:r>
            <a:r>
              <a:rPr lang="el-GR" sz="1400" dirty="0" smtClean="0"/>
              <a:t>) του ΠΔ 55/98 (Α΄ 58), ως δεξαμενόπλοιο ορίζεται: </a:t>
            </a:r>
            <a:r>
              <a:rPr lang="el-GR" sz="1400" i="1" dirty="0" smtClean="0"/>
              <a:t>«Κάθε σκάφος ή πλωτό ναυπήγημα που είναι προορισμένο με το μεγαλύτερο τμήμα των χώρων φορτίων του να αποθηκεύει ή να μεταφέρει αυτοδύναμα ή με ρυμούλκηση πετρέλαιο, πετρελαιοειδή μίγματα ή άλλες χύμα υγρές επιβλαβείς ουσίες».</a:t>
            </a:r>
            <a:endParaRPr lang="el-GR" sz="1400" dirty="0" smtClean="0"/>
          </a:p>
          <a:p>
            <a:pPr algn="just"/>
            <a:r>
              <a:rPr lang="el-GR" sz="1400" dirty="0" smtClean="0"/>
              <a:t>Σύμφωνα με το άρθρο 13 παρ. 1 του ΠΔ 55/98 (Α΄58) ορίζεται ότι οι παραβάτες του εν λόγω νόμου τιμωρούνται ποινικά, διοικητικά και πειθαρχικά, ενώ σύμφωνα με το εδάφιο β της  ίδιας παραγράφου καθορίζονται οι διοικητικές κυρώσεις. Επίσης, με το Ν. 4037/2012 (Α΄ 10), καθορίζονται οι ποινικές και διοικητικές κυρώσεις για την πρόκληση ρύπανσης από τα πλοία με πετρελαιοειδή και επιβλαβείς υγρές ουσίες που μεταφέρονται χύδην.</a:t>
            </a:r>
          </a:p>
          <a:p>
            <a:pPr algn="just"/>
            <a:r>
              <a:rPr lang="el-GR" sz="1400" dirty="0" smtClean="0"/>
              <a:t>Σύμφωνα με το άρθρο 14 του ΠΔ 55/98 (Α΄58) προβλέπεται η διαδικασία διαπίστωσης των παραβάσεων για την επιβολή των διοικητικών κυρώσεων, που σύμφωνα με την παρ. 6 του ίδιου άρθρου «Το πρόστιμο επιβάλλεται με αιτιολογημένη απόφαση της αρμόδιας Αρχής...».</a:t>
            </a:r>
          </a:p>
          <a:p>
            <a:pPr algn="just"/>
            <a:r>
              <a:rPr lang="el-GR" sz="1400" dirty="0" smtClean="0"/>
              <a:t>Σύμφωνα με το άρθρο 12 παρ.2 του ΠΔ 55/98 (Α΄58) προβλέπεται «</a:t>
            </a:r>
            <a:r>
              <a:rPr lang="el-GR" sz="1400" dirty="0" err="1" smtClean="0"/>
              <a:t>oι</a:t>
            </a:r>
            <a:r>
              <a:rPr lang="el-GR" sz="1400" dirty="0" smtClean="0"/>
              <a:t> δαπάνες στις οποίες υποβλήθηκαν το Δημόσιο και οι Ο.Τ.Α. για την αποτροπή ή την αντιμετώπιση της ρύπανσης καταλογίζονται με αιτιολογημένη απόφαση της Αρχής...»</a:t>
            </a:r>
          </a:p>
          <a:p>
            <a:endParaRPr lang="el-GR"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88640"/>
            <a:ext cx="8229601" cy="6135963"/>
          </a:xfrm>
        </p:spPr>
        <p:txBody>
          <a:bodyPr/>
          <a:lstStyle/>
          <a:p>
            <a:pPr algn="just"/>
            <a:r>
              <a:rPr lang="en-US" sz="1400" dirty="0" smtClean="0"/>
              <a:t>H</a:t>
            </a:r>
            <a:r>
              <a:rPr lang="el-GR" sz="1400" dirty="0" smtClean="0"/>
              <a:t> Διεθνής Σύμβαση (Δ.Σ.) </a:t>
            </a:r>
            <a:r>
              <a:rPr lang="en-US" sz="1400" dirty="0" smtClean="0"/>
              <a:t>MARPOL</a:t>
            </a:r>
            <a:r>
              <a:rPr lang="el-GR" sz="1400" dirty="0" smtClean="0"/>
              <a:t>  είναι η κύρια Δ.Σ. που καλύπτει την πρόληψη ρύπανσης του θαλάσσιου περιβάλλοντος από πλοία. Η Σύμβαση περιέχει κανονισμούς που στοχεύουν στην πρόληψη και ελαχιστοποίηση της ρύπανσης από πλοία, τόσο από λειτουργικές ή </a:t>
            </a:r>
            <a:r>
              <a:rPr lang="el-GR" sz="1400" dirty="0" err="1" smtClean="0"/>
              <a:t>ατυχηματικές</a:t>
            </a:r>
            <a:r>
              <a:rPr lang="el-GR" sz="1400" dirty="0" smtClean="0"/>
              <a:t> αιτίες και περιλαμβάνει έξι Παραρτήματα. Οι  Λιμενικές Αρχές διενεργούν ελέγχους/επιθεωρήσεις σε πλοία με ξένη ή ελληνική σημαία που καταπλέουν στους λιμένες περιοχής δικαιοδοσίας τους για τον έλεγχο της συμμόρφωσής τους με τις διατάξεις της ΔΣ </a:t>
            </a:r>
            <a:r>
              <a:rPr lang="en-US" sz="1400" dirty="0" smtClean="0"/>
              <a:t>MARPOL</a:t>
            </a:r>
            <a:r>
              <a:rPr lang="el-GR" sz="1400" dirty="0" smtClean="0"/>
              <a:t>. Στους παραβάτες των διατάξεων της ΔΣ </a:t>
            </a:r>
            <a:r>
              <a:rPr lang="en-US" sz="1400" dirty="0" smtClean="0"/>
              <a:t>MARPOL</a:t>
            </a:r>
            <a:r>
              <a:rPr lang="el-GR" sz="1400" dirty="0" smtClean="0"/>
              <a:t> 73/78 προβλέπεται από τις διατάξεις του άρθρου 9 του Ν. 1269/82(Α’ 89) που κύρωσε τη Διεθνή αυτή Σύμβαση, όπως τροποποιήθηκε και ισχύει σήμερα, η επιβολή προστίμων μετά από απόφαση της Λιμενικής Αρχής.</a:t>
            </a:r>
          </a:p>
          <a:p>
            <a:pPr algn="just"/>
            <a:r>
              <a:rPr lang="el-GR" sz="1400" dirty="0" smtClean="0"/>
              <a:t>Οι παραπάνω αποφάσεις διοικητικών κυρώσεων και καταλογισμών δαπανών κοινοποιούνται από τις αρμόδιες διοικητικές πηγές  (Λιμενικές Αρχές) αμέσως μόλις εκδίδονται σε ακριβή φωτοαντίγραφα στην Διεύθυνση Προστασίας Θαλάσσιου Περιβάλλοντος η οποία τις κατηγοριοποιεί  σε αποφάσεις της Δ.Σ. Μ</a:t>
            </a:r>
            <a:r>
              <a:rPr lang="en-US" sz="1400" dirty="0" smtClean="0"/>
              <a:t>ARPOL</a:t>
            </a:r>
            <a:r>
              <a:rPr lang="el-GR" sz="1400" dirty="0" smtClean="0"/>
              <a:t>, σε αποφάσεις του ΠΔ 55/98 – Ν. 4037/2012 με δύο υποκατηγορίες: α) ρυπάνσεις από πλοία και β) ρυπάνσεις από εγκαταστάσεις και σε αποφάσεις καταλογισμών δαπανών, τις σχετίζει με το ύψος των επιβληθέντων προστίμων – καταλογισμών και τις δημοσιοποιεί.</a:t>
            </a:r>
          </a:p>
          <a:p>
            <a:pPr algn="just"/>
            <a:r>
              <a:rPr lang="el-GR" sz="1400" dirty="0" smtClean="0"/>
              <a:t>Στόχος των στατιστικών αυτών είναι η αξιολόγηση της δραστηριότητας των Λιμενικών Αρχών στον τομέα των επιθεωρήσεων των υπόχρεων πλοίων και εγκαταστάσεων σε θέματα προστασίας θαλάσσιου περιβάλλοντος, η εκτίμηση του ύψους των επιβληθέντων προστίμων όσο και η εκτίμηση της αναλογίας των αιτιών των ρυπάνσεων από πλοία ή από εγκαταστάσεις ξηράς.</a:t>
            </a:r>
          </a:p>
          <a:p>
            <a:pPr algn="just"/>
            <a:r>
              <a:rPr lang="el-GR" sz="1400" dirty="0" smtClean="0"/>
              <a:t>Οι κύριοι χρήστες των παραγόμενων στατιστικών που αφορούν το εν λόγω στατιστικό προϊόν είναι η πολιτική και στρατιωτική Ηγεσία του ΥΝΑΝΠ, πανεπιστήμια, ερευνητικά κέντρα, επιχειρήσεις, φοιτητές, τύπος.  Η διαδικασία ενημέρωσης των χρηστών είναι για μεν την Ιεραρχία η απευθείας  ενημέρωσή της με Υπηρεσιακό έγγραφο, για δε τους εξωτερικούς χρήστες η πρόσβασή τους στην ιστοσελίδα του ΥΝΑΝΠ (</a:t>
            </a:r>
            <a:r>
              <a:rPr lang="en-US" sz="1400" dirty="0" smtClean="0"/>
              <a:t>www.yen.gr) </a:t>
            </a:r>
            <a:r>
              <a:rPr lang="el-GR" sz="1400" dirty="0" smtClean="0"/>
              <a:t>και του ΛΣ-ΕΛ.ΑΚΤ. (</a:t>
            </a:r>
            <a:r>
              <a:rPr lang="en-US" sz="1400" dirty="0" smtClean="0"/>
              <a:t>www.hcg.gr).</a:t>
            </a:r>
            <a:endParaRPr lang="el-GR" sz="1400" dirty="0" smtClean="0"/>
          </a:p>
          <a:p>
            <a:pPr algn="just"/>
            <a:r>
              <a:rPr lang="el-GR" sz="1400" dirty="0" smtClean="0"/>
              <a:t>Η πληρότητα των στοιχείων είναι ικανοποιητική ενώ δεν διεξάγεται έρευνα ικανοποίησης των χρηστών.</a:t>
            </a:r>
          </a:p>
          <a:p>
            <a:pPr algn="just"/>
            <a:r>
              <a:rPr lang="el-GR" sz="1400" dirty="0" smtClean="0"/>
              <a:t>Η σύνταξη και έκδοση του εν λόγω στατιστικών γίνεται στο πλαίσιο του εποπτικού/επιτελικού χαρακτήρα της Υπηρεσίας μας και δεν αποτελεί θεσμοθετημένη υποχρέωσή της, ούτε προβλέπεται από σχετική νομοθεσία.</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88641"/>
            <a:ext cx="8229601" cy="6135962"/>
          </a:xfrm>
        </p:spPr>
        <p:txBody>
          <a:bodyPr/>
          <a:lstStyle/>
          <a:p>
            <a:pPr lvl="0" algn="just">
              <a:buNone/>
            </a:pPr>
            <a:r>
              <a:rPr lang="en-US" sz="1400" b="1" dirty="0" smtClean="0"/>
              <a:t>       </a:t>
            </a:r>
            <a:r>
              <a:rPr lang="el-GR" sz="1400" b="1" u="sng" dirty="0" smtClean="0"/>
              <a:t>Ακρίβεια</a:t>
            </a:r>
            <a:endParaRPr lang="el-GR" sz="1400" u="sng" dirty="0" smtClean="0"/>
          </a:p>
          <a:p>
            <a:pPr algn="just"/>
            <a:r>
              <a:rPr lang="el-GR" sz="1400" dirty="0" smtClean="0"/>
              <a:t>Η ακρίβεια είναι μεγάλη καθόσον η συλλογή των στατιστικών στοιχείων καλύπτει το σύνολο των αποφάσεων που εκδίδονται από τις Λιμενικές Αρχές της Χώρας, οι οποίες οφείλουν να τις κοινοποιούν στη Διεύθυνση Προστασίας Θαλάσσιου Περιβάλλοντος. </a:t>
            </a:r>
          </a:p>
          <a:p>
            <a:pPr algn="just"/>
            <a:r>
              <a:rPr lang="el-GR" sz="1400" dirty="0" smtClean="0"/>
              <a:t>Δεν υφίσταται σφάλματα κάλυψης, μέτρησης, μη ανταπόκρισης, επεξεργασίας.</a:t>
            </a:r>
          </a:p>
          <a:p>
            <a:pPr lvl="0" algn="just">
              <a:buNone/>
            </a:pPr>
            <a:r>
              <a:rPr lang="en-US" sz="1400" b="1" dirty="0" smtClean="0"/>
              <a:t>       </a:t>
            </a:r>
            <a:r>
              <a:rPr lang="el-GR" sz="1400" b="1" u="sng" dirty="0" err="1" smtClean="0"/>
              <a:t>Εγκαιρότητα</a:t>
            </a:r>
            <a:r>
              <a:rPr lang="el-GR" sz="1400" b="1" u="sng" dirty="0" smtClean="0"/>
              <a:t> και χρονική συνέπεια</a:t>
            </a:r>
            <a:endParaRPr lang="el-GR" sz="1400" u="sng" dirty="0" smtClean="0"/>
          </a:p>
          <a:p>
            <a:pPr algn="just"/>
            <a:r>
              <a:rPr lang="el-GR" sz="1400" dirty="0" smtClean="0"/>
              <a:t>Καθώς τα στοιχεία είναι ετήσια η δημοσίευση των στοιχείων γίνεται εντός των δύο πρώτων μηνών  του επόμενου έτους  αναφοράς. </a:t>
            </a:r>
          </a:p>
          <a:p>
            <a:pPr lvl="0" algn="just">
              <a:buNone/>
            </a:pPr>
            <a:r>
              <a:rPr lang="en-US" sz="1400" b="1" dirty="0" smtClean="0"/>
              <a:t>       </a:t>
            </a:r>
            <a:r>
              <a:rPr lang="el-GR" sz="1400" b="1" u="sng" dirty="0" smtClean="0"/>
              <a:t>Προσβασιμότητα και σαφήνεια </a:t>
            </a:r>
            <a:endParaRPr lang="el-GR" sz="1400" u="sng" dirty="0" smtClean="0"/>
          </a:p>
          <a:p>
            <a:pPr algn="just"/>
            <a:r>
              <a:rPr lang="el-GR" sz="1400" dirty="0" smtClean="0"/>
              <a:t>Η πρόσβαση στα στοιχεία είναι δυνατή σε έντυπη μορφή και μέσω διαδικτύου στην ιστοσελίδα του ΥΝΑΝΠ (</a:t>
            </a:r>
            <a:r>
              <a:rPr lang="en-US" sz="1400" dirty="0" smtClean="0"/>
              <a:t>www.yen.gr) </a:t>
            </a:r>
            <a:r>
              <a:rPr lang="el-GR" sz="1400" dirty="0" smtClean="0"/>
              <a:t>και του ΛΣ-ΕΛ.ΑΚΤ. (</a:t>
            </a:r>
            <a:r>
              <a:rPr lang="en-US" sz="1400" dirty="0" smtClean="0"/>
              <a:t>www.hcg.gr)</a:t>
            </a:r>
            <a:endParaRPr lang="el-GR" sz="1400" dirty="0" smtClean="0"/>
          </a:p>
          <a:p>
            <a:pPr algn="just"/>
            <a:r>
              <a:rPr lang="el-GR" sz="1400" dirty="0" smtClean="0"/>
              <a:t>Η πρόσβαση στις Αποφάσεις Διοικητικών κυρώσεων καλύπτεται από το άρθρο 5 του Ν. 2690/99 όπως έχει τροποποιηθεί από το άρθρο 1 ΠΔ 28/15 (34</a:t>
            </a:r>
            <a:r>
              <a:rPr lang="el-GR" sz="1400" baseline="30000" dirty="0" smtClean="0"/>
              <a:t> </a:t>
            </a:r>
            <a:r>
              <a:rPr lang="el-GR" sz="1400" dirty="0" smtClean="0"/>
              <a:t>Α΄) «Κωδικοποίηση διατάξεων για την πρόσβαση σε δημόσια έγγραφα και στοιχεία».</a:t>
            </a:r>
          </a:p>
          <a:p>
            <a:pPr algn="just"/>
            <a:r>
              <a:rPr lang="el-GR" sz="1400" dirty="0" smtClean="0"/>
              <a:t>Η σαφήνεια των στοιχείων είναι απόλυτη και δεν έχουν γίνει σχόλια των χρηστών μέχρι σήμερα.  </a:t>
            </a:r>
          </a:p>
          <a:p>
            <a:pPr lvl="0" algn="just">
              <a:buNone/>
            </a:pPr>
            <a:r>
              <a:rPr lang="en-US" sz="1400" b="1" dirty="0" smtClean="0"/>
              <a:t>       </a:t>
            </a:r>
            <a:r>
              <a:rPr lang="el-GR" sz="1400" b="1" u="sng" dirty="0" smtClean="0"/>
              <a:t>Συγκρισιμότητα και συνοχή </a:t>
            </a:r>
            <a:endParaRPr lang="el-GR" sz="1400" u="sng" dirty="0" smtClean="0"/>
          </a:p>
          <a:p>
            <a:pPr algn="just"/>
            <a:r>
              <a:rPr lang="el-GR" sz="1400" dirty="0" smtClean="0"/>
              <a:t>Τα στοιχεία είναι συγκρίσιμα μεταξύ των ετών αναφοράς  επειδή βασίζονται σε κοινές διαδικασίες καταγραφής στοιχείων.</a:t>
            </a:r>
          </a:p>
          <a:p>
            <a:pPr algn="just"/>
            <a:r>
              <a:rPr lang="el-GR" sz="1400" dirty="0" smtClean="0"/>
              <a:t>Η συνοχή των συσχετιζόμενων μεταξύ τους μεταβλητών διασφαλίζεται από τα δεδομένα κάθε απόφασης διοικητικών κυρώσεων και καταλογισμού δαπανών για τις οποίες έχουν δοθεί υποδείγματα στις Λιμενικές Αρχές . </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a:xfrm>
            <a:off x="214313" y="188642"/>
            <a:ext cx="8822184" cy="6526485"/>
          </a:xfrm>
        </p:spPr>
        <p:txBody>
          <a:bodyPr>
            <a:normAutofit fontScale="90000"/>
          </a:bodyPr>
          <a:lstStyle/>
          <a:p>
            <a:pPr eaLnBrk="1" fontAlgn="auto" hangingPunct="1">
              <a:spcAft>
                <a:spcPts val="0"/>
              </a:spcAft>
              <a:defRPr/>
            </a:pPr>
            <a:r>
              <a:rPr lang="el-GR" sz="2200" dirty="0" smtClean="0">
                <a:solidFill>
                  <a:schemeClr val="tx1"/>
                </a:solidFill>
                <a:latin typeface="Times New Roman" pitchFamily="18" charset="0"/>
                <a:cs typeface="Times New Roman" pitchFamily="18" charset="0"/>
              </a:rPr>
              <a:t>                                                  </a:t>
            </a:r>
            <a:r>
              <a:rPr lang="el-GR" sz="22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ΠΕΡΙΕΧΟΜΕΝΑ</a:t>
            </a:r>
            <a:br>
              <a:rPr lang="el-GR" sz="22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22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l-GR" sz="22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b="1" u="sng" dirty="0" smtClean="0">
                <a:solidFill>
                  <a:schemeClr val="tx1"/>
                </a:solidFill>
                <a:latin typeface="Times New Roman" pitchFamily="18" charset="0"/>
                <a:cs typeface="Times New Roman" pitchFamily="18" charset="0"/>
              </a:rPr>
              <a:t/>
            </a:r>
            <a:br>
              <a:rPr lang="el-GR" sz="1300" b="1" u="sng" dirty="0" smtClean="0">
                <a:solidFill>
                  <a:schemeClr val="tx1"/>
                </a:solidFill>
                <a:latin typeface="Times New Roman" pitchFamily="18" charset="0"/>
                <a:cs typeface="Times New Roman" pitchFamily="18" charset="0"/>
              </a:rPr>
            </a:br>
            <a:r>
              <a:rPr lang="el-GR" sz="13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ΜΕΡΟΣ Α΄: ΠΙΝΑΚΕΣ ΚΑΙ ΔΙΑΓΡΑΜΜΑΤΑ ΑΠΟ ΤΗΝ ΑΝΑΛΥΣΗ ΤΩΝ  ΠΗΓΩΝ ΡΥΠΑΝΣΗΣ ΓΙΑ ΤΟ ΕΤΟΣ 2019</a:t>
            </a:r>
            <a:r>
              <a:rPr lang="en-US" sz="13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l-GR" sz="13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l-GR" sz="13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dirty="0" smtClean="0">
                <a:solidFill>
                  <a:schemeClr val="tx1"/>
                </a:solidFill>
                <a:latin typeface="Times New Roman" pitchFamily="18" charset="0"/>
                <a:cs typeface="Times New Roman" pitchFamily="18" charset="0"/>
              </a:rPr>
              <a:t>ΑΝΑΛΥΣΗ ΠΗΓΩΝ ΣΤΙΣ ΟΠΟΙΕΣ ΕΠΙΒΛΗΘΗΚΑΝ ΠΡΟΣΤΙΜΑ ΣΥΜΦΩΝΑ ΜΕ Π.Δ. 55/98 – 4037/2012 </a:t>
            </a:r>
            <a:br>
              <a:rPr lang="el-GR" sz="1300" dirty="0" smtClean="0">
                <a:solidFill>
                  <a:schemeClr val="tx1"/>
                </a:solidFill>
                <a:latin typeface="Times New Roman" pitchFamily="18" charset="0"/>
                <a:cs typeface="Times New Roman" pitchFamily="18" charset="0"/>
              </a:rPr>
            </a:br>
            <a:r>
              <a:rPr lang="el-GR" sz="1300" dirty="0" smtClean="0">
                <a:solidFill>
                  <a:schemeClr val="tx1"/>
                </a:solidFill>
                <a:latin typeface="Times New Roman" pitchFamily="18" charset="0"/>
                <a:cs typeface="Times New Roman" pitchFamily="18" charset="0"/>
              </a:rPr>
              <a:t>  </a:t>
            </a:r>
            <a:br>
              <a:rPr lang="el-GR" sz="1300" dirty="0" smtClean="0">
                <a:solidFill>
                  <a:schemeClr val="tx1"/>
                </a:solidFill>
                <a:latin typeface="Times New Roman" pitchFamily="18" charset="0"/>
                <a:cs typeface="Times New Roman" pitchFamily="18" charset="0"/>
              </a:rPr>
            </a:br>
            <a:r>
              <a:rPr lang="el-GR" sz="1300" dirty="0" smtClean="0">
                <a:solidFill>
                  <a:schemeClr val="tx1"/>
                </a:solidFill>
                <a:latin typeface="Times New Roman" pitchFamily="18" charset="0"/>
                <a:cs typeface="Times New Roman" pitchFamily="18" charset="0"/>
              </a:rPr>
              <a:t>ΑΝΑΛΥΣΗ ΕΙΔΟΥΣ ΡΥΠΟΓΟΝΩΝ ΟΥΣΙΩΝ ΣΕ  ΠΕΡΙΣΤΑΤΙΚΑ ΡΥΠΑΝΣΗΣ   </a:t>
            </a:r>
            <a: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ΜΕΡΟΣ  Β΄: ΠΙΝΑΚΕΣ ΚΑΙ  ΔΙΑΓΡΑΜΜΑΤΑ ΑΠΟ ΤΗΝ ΑΝΑΛΥΣΗ ΤΩΝ ΑΠΟΦΑΣΕΩΝ ΕΠΙΒΟΛΗΣ ΠΡΟΣΤΙΜΩΝ – ΚΑΤΑΛΟΓΙΣΜΩΝ ΓΙΑ ΤΟ ΕΤΟΣ 2019 </a:t>
            </a:r>
            <a:br>
              <a:rPr lang="el-GR" sz="13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dirty="0" smtClean="0">
                <a:solidFill>
                  <a:schemeClr val="tx1"/>
                </a:solidFill>
                <a:latin typeface="Times New Roman" pitchFamily="18" charset="0"/>
                <a:cs typeface="Times New Roman" pitchFamily="18" charset="0"/>
              </a:rPr>
              <a:t>ΑΡΙΘΜΟΣ  ΔΙΟΙΚΗΤΙΚΩΝ ΑΠΟΦΑΣΕΩΝ  ΣΕ ΘΕΜΑΤΑ Π.ΘΑ.Π.</a:t>
            </a:r>
            <a:r>
              <a:rPr lang="en-US" sz="1300" dirty="0" smtClean="0">
                <a:solidFill>
                  <a:schemeClr val="tx1"/>
                </a:solidFill>
                <a:latin typeface="Times New Roman" pitchFamily="18" charset="0"/>
                <a:cs typeface="Times New Roman" pitchFamily="18" charset="0"/>
              </a:rPr>
              <a:t> </a:t>
            </a:r>
            <a:r>
              <a:rPr lang="el-GR" sz="1300" dirty="0" smtClean="0">
                <a:solidFill>
                  <a:schemeClr val="tx1"/>
                </a:solidFill>
                <a:latin typeface="Times New Roman" pitchFamily="18" charset="0"/>
                <a:cs typeface="Times New Roman" pitchFamily="18" charset="0"/>
              </a:rPr>
              <a:t>ΑΝΑ  ΛΙΜΕΝΙΚΗ ΑΡΧΗ </a:t>
            </a:r>
            <a:r>
              <a:rPr lang="en-US" sz="1300" dirty="0" smtClean="0">
                <a:solidFill>
                  <a:schemeClr val="tx1"/>
                </a:solidFill>
                <a:latin typeface="Times New Roman" pitchFamily="18" charset="0"/>
                <a:cs typeface="Times New Roman" pitchFamily="18" charset="0"/>
              </a:rPr>
              <a:t/>
            </a:r>
            <a:br>
              <a:rPr lang="en-US" sz="1300" dirty="0" smtClean="0">
                <a:solidFill>
                  <a:schemeClr val="tx1"/>
                </a:solidFill>
                <a:latin typeface="Times New Roman" pitchFamily="18" charset="0"/>
                <a:cs typeface="Times New Roman" pitchFamily="18" charset="0"/>
              </a:rPr>
            </a:br>
            <a: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dirty="0" smtClean="0">
                <a:solidFill>
                  <a:schemeClr val="tx1"/>
                </a:solidFill>
                <a:latin typeface="Times New Roman" pitchFamily="18" charset="0"/>
                <a:cs typeface="Times New Roman" pitchFamily="18" charset="0"/>
              </a:rPr>
              <a:t>ΑΝΑΛΥΣΗ ΑΠΟΦΑΣΕΩΝ ΠΡΟΣΤΙΜΩΝ  ΜΕ ΒΑΣΗ ΤΗΝ ΠΗΓΗ ΡΥΠΑΝΣΗΣ </a:t>
            </a:r>
            <a:br>
              <a:rPr lang="el-GR" sz="1300" dirty="0" smtClean="0">
                <a:solidFill>
                  <a:schemeClr val="tx1"/>
                </a:solidFill>
                <a:latin typeface="Times New Roman" pitchFamily="18" charset="0"/>
                <a:cs typeface="Times New Roman" pitchFamily="18" charset="0"/>
              </a:rPr>
            </a:br>
            <a:r>
              <a:rPr lang="en-US" sz="1300" dirty="0" smtClean="0">
                <a:solidFill>
                  <a:schemeClr val="tx1"/>
                </a:solidFill>
                <a:latin typeface="Times New Roman" pitchFamily="18" charset="0"/>
                <a:cs typeface="Times New Roman" pitchFamily="18" charset="0"/>
              </a:rPr>
              <a:t/>
            </a:r>
            <a:br>
              <a:rPr lang="en-US" sz="1300" dirty="0" smtClean="0">
                <a:solidFill>
                  <a:schemeClr val="tx1"/>
                </a:solidFill>
                <a:latin typeface="Times New Roman" pitchFamily="18" charset="0"/>
                <a:cs typeface="Times New Roman" pitchFamily="18" charset="0"/>
              </a:rPr>
            </a:br>
            <a:r>
              <a:rPr lang="el-GR" sz="1300" dirty="0" smtClean="0">
                <a:solidFill>
                  <a:schemeClr val="tx1"/>
                </a:solidFill>
                <a:latin typeface="Times New Roman" pitchFamily="18" charset="0"/>
                <a:cs typeface="Times New Roman" pitchFamily="18" charset="0"/>
              </a:rPr>
              <a:t>ΥΨΟΣ  ΠΡΟΣΤΙΜΩΝ ΕΠΙΒΛΗΘΕΝΤΩΝ</a:t>
            </a:r>
            <a:r>
              <a:rPr lang="en-US" sz="1300" dirty="0" smtClean="0">
                <a:solidFill>
                  <a:schemeClr val="tx1"/>
                </a:solidFill>
                <a:latin typeface="Times New Roman" pitchFamily="18" charset="0"/>
                <a:cs typeface="Times New Roman" pitchFamily="18" charset="0"/>
              </a:rPr>
              <a:t> </a:t>
            </a:r>
            <a:r>
              <a:rPr lang="el-GR" sz="1300" dirty="0" smtClean="0">
                <a:solidFill>
                  <a:schemeClr val="tx1"/>
                </a:solidFill>
                <a:latin typeface="Times New Roman" pitchFamily="18" charset="0"/>
                <a:cs typeface="Times New Roman" pitchFamily="18" charset="0"/>
              </a:rPr>
              <a:t>ΑΠΟΦΑΣΕΩΝ ΜΕ ΒΑΣΗ ΤΗΝ ΠΡΟΕΛΕΥΣΗ ΤΗΣ ΡΥΠΑΝΣΗΣ  (ΠΛΗΝ  ΑΠΟΦΑΣΕΩΝ </a:t>
            </a:r>
            <a:r>
              <a:rPr lang="en-US" sz="1300" dirty="0" smtClean="0">
                <a:solidFill>
                  <a:schemeClr val="tx1"/>
                </a:solidFill>
                <a:latin typeface="Times New Roman" pitchFamily="18" charset="0"/>
                <a:cs typeface="Times New Roman" pitchFamily="18" charset="0"/>
              </a:rPr>
              <a:t>MARPOL </a:t>
            </a:r>
            <a:r>
              <a:rPr lang="el-GR" sz="1300" dirty="0" smtClean="0">
                <a:solidFill>
                  <a:schemeClr val="tx1"/>
                </a:solidFill>
                <a:latin typeface="Times New Roman" pitchFamily="18" charset="0"/>
                <a:cs typeface="Times New Roman" pitchFamily="18" charset="0"/>
              </a:rPr>
              <a:t>ΚΑΙ ΚΑΤΑΛΟΓΙΣΜΩΝ)</a:t>
            </a:r>
            <a:r>
              <a:rPr lang="en-US"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n-US"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b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dirty="0" smtClean="0">
                <a:solidFill>
                  <a:schemeClr val="tx1"/>
                </a:solidFill>
                <a:latin typeface="Times New Roman" pitchFamily="18" charset="0"/>
                <a:cs typeface="Times New Roman" pitchFamily="18" charset="0"/>
              </a:rPr>
              <a:t>ΑΝΑΛΥΣΗ ΑΠΟΦΑΣΕΩΝ ΠΡΟΣΤΙΜΩΝ – ΚΑΤΑΛΟΓΙΣΜΩΝ ΜΕ ΒΑΣΗ ΤΗΝ ΚΕΙΜΕΝΗ ΝΟΜΟΘΕΣΙΑ </a:t>
            </a:r>
            <a: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dirty="0" smtClean="0">
                <a:solidFill>
                  <a:schemeClr val="tx1"/>
                </a:solidFill>
                <a:latin typeface="Times New Roman" pitchFamily="18" charset="0"/>
                <a:cs typeface="Times New Roman" pitchFamily="18" charset="0"/>
              </a:rPr>
              <a:t>ΥΨΟΣ </a:t>
            </a:r>
            <a:r>
              <a:rPr lang="en-US" sz="1300" dirty="0" smtClean="0">
                <a:solidFill>
                  <a:schemeClr val="tx1"/>
                </a:solidFill>
                <a:latin typeface="Times New Roman" pitchFamily="18" charset="0"/>
                <a:cs typeface="Times New Roman" pitchFamily="18" charset="0"/>
              </a:rPr>
              <a:t> </a:t>
            </a:r>
            <a:r>
              <a:rPr lang="el-GR" sz="1300" dirty="0" smtClean="0">
                <a:solidFill>
                  <a:schemeClr val="tx1"/>
                </a:solidFill>
                <a:latin typeface="Times New Roman" pitchFamily="18" charset="0"/>
                <a:cs typeface="Times New Roman" pitchFamily="18" charset="0"/>
              </a:rPr>
              <a:t>ΠΡΟΣΤΙΜΩΝ</a:t>
            </a:r>
            <a:r>
              <a:rPr lang="en-US" sz="1300" dirty="0" smtClean="0">
                <a:solidFill>
                  <a:schemeClr val="tx1"/>
                </a:solidFill>
                <a:latin typeface="Times New Roman" pitchFamily="18" charset="0"/>
                <a:cs typeface="Times New Roman" pitchFamily="18" charset="0"/>
              </a:rPr>
              <a:t> -</a:t>
            </a:r>
            <a:r>
              <a:rPr lang="el-GR" sz="1300" dirty="0" smtClean="0">
                <a:solidFill>
                  <a:schemeClr val="tx1"/>
                </a:solidFill>
                <a:latin typeface="Times New Roman" pitchFamily="18" charset="0"/>
                <a:cs typeface="Times New Roman" pitchFamily="18" charset="0"/>
              </a:rPr>
              <a:t> ΚΑΤΑΛΟΓΙΣΜΩΝ  ΣΕ ΘΕΜΑΤΑ Π.ΘΑ.Π. </a:t>
            </a:r>
            <a: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dirty="0" smtClean="0">
                <a:solidFill>
                  <a:schemeClr val="tx1"/>
                </a:solidFill>
                <a:latin typeface="Times New Roman" pitchFamily="18" charset="0"/>
                <a:cs typeface="Times New Roman" pitchFamily="18" charset="0"/>
              </a:rPr>
              <a:t>ΣΥΓΚΕΝΤΡΩΤΙΚΟΣ ΠΙΝΑΚΑΣ ΑΠΟΦΑΣΕΩΝ ΕΠΙΒΛΗΘΕΝΤΩΝ ΠΡΟΣΤΙΜΩΝ  -  ΚΑΤΑΛΟΓΙΣΜΩΝ ΣΕ ΠΛΟΙΑ /ΕΓΚΑΤΑΣΤΑΣΕΙΣ ΚΑΙ ΑΛΛΕΣ ΠΗΓΕΣ  </a:t>
            </a:r>
            <a:br>
              <a:rPr lang="el-GR" sz="1300" dirty="0" smtClean="0">
                <a:solidFill>
                  <a:schemeClr val="tx1"/>
                </a:solidFill>
                <a:latin typeface="Times New Roman" pitchFamily="18" charset="0"/>
                <a:cs typeface="Times New Roman" pitchFamily="18" charset="0"/>
              </a:rPr>
            </a:br>
            <a:r>
              <a:rPr lang="el-GR" sz="1300" dirty="0" smtClean="0">
                <a:solidFill>
                  <a:schemeClr val="tx1"/>
                </a:solidFill>
                <a:latin typeface="Times New Roman" pitchFamily="18" charset="0"/>
                <a:cs typeface="Times New Roman" pitchFamily="18" charset="0"/>
              </a:rPr>
              <a:t/>
            </a:r>
            <a:br>
              <a:rPr lang="el-GR" sz="1300" dirty="0" smtClean="0">
                <a:solidFill>
                  <a:schemeClr val="tx1"/>
                </a:solidFill>
                <a:latin typeface="Times New Roman" pitchFamily="18" charset="0"/>
                <a:cs typeface="Times New Roman" pitchFamily="18" charset="0"/>
              </a:rPr>
            </a:br>
            <a:r>
              <a:rPr lang="el-GR" sz="1300" dirty="0" smtClean="0">
                <a:solidFill>
                  <a:schemeClr val="tx1"/>
                </a:solidFill>
                <a:latin typeface="Times New Roman" pitchFamily="18" charset="0"/>
                <a:cs typeface="Times New Roman" pitchFamily="18" charset="0"/>
              </a:rPr>
              <a:t>ΠΙΝΑΚΑΣ ΕΠΙΒΛΗΘΕΝΤΩΝ ΠΡΟΣΤΙΜΩΝ ΣΕ ΠΛΟΙΑ – ΕΓΚΑΤΑΣΤΑΣΕΙΣ ΚΑΙ ΑΛΛΕΣ ΠΗΓΕΣ ΓΙΑ ΠΑΡΑΒΑΣΕΙΣ ΣΕ ΘΕΜΑΤΑ Π.ΘΑ.Π. ΤΗΝ ΧΡΟΝΙΚΗ ΠΕΡΙΟΔΟ ΑΠ</a:t>
            </a:r>
            <a:r>
              <a:rPr lang="en-US" sz="1300" dirty="0" smtClean="0">
                <a:solidFill>
                  <a:schemeClr val="tx1"/>
                </a:solidFill>
                <a:latin typeface="Times New Roman" pitchFamily="18" charset="0"/>
                <a:cs typeface="Times New Roman" pitchFamily="18" charset="0"/>
              </a:rPr>
              <a:t>O</a:t>
            </a:r>
            <a:r>
              <a:rPr lang="el-GR" sz="1300" dirty="0" smtClean="0">
                <a:solidFill>
                  <a:schemeClr val="tx1"/>
                </a:solidFill>
                <a:latin typeface="Times New Roman" pitchFamily="18" charset="0"/>
                <a:cs typeface="Times New Roman" pitchFamily="18" charset="0"/>
              </a:rPr>
              <a:t> ΤΟ 1992 ΜΕΧΡΙ ΚΑΙ ΤΟ 2019</a:t>
            </a:r>
            <a:r>
              <a:rPr lang="en-US" sz="1300" dirty="0" smtClean="0">
                <a:solidFill>
                  <a:schemeClr val="tx1"/>
                </a:solidFill>
                <a:latin typeface="Times New Roman" pitchFamily="18" charset="0"/>
                <a:cs typeface="Times New Roman" pitchFamily="18" charset="0"/>
              </a:rPr>
              <a:t> </a:t>
            </a:r>
            <a: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200" b="1" dirty="0" smtClean="0">
                <a:solidFill>
                  <a:schemeClr val="tx1"/>
                </a:solidFill>
                <a:latin typeface="Times New Roman" pitchFamily="18" charset="0"/>
                <a:cs typeface="Times New Roman" pitchFamily="18" charset="0"/>
              </a:rPr>
              <a:t/>
            </a:r>
            <a:br>
              <a:rPr lang="el-GR" sz="1200" b="1" dirty="0" smtClean="0">
                <a:solidFill>
                  <a:schemeClr val="tx1"/>
                </a:solidFill>
                <a:latin typeface="Times New Roman" pitchFamily="18" charset="0"/>
                <a:cs typeface="Times New Roman" pitchFamily="18" charset="0"/>
              </a:rPr>
            </a:br>
            <a:r>
              <a:rPr lang="el-GR" sz="1200" b="1" dirty="0" smtClean="0">
                <a:solidFill>
                  <a:schemeClr val="tx1"/>
                </a:solidFill>
                <a:latin typeface="Times New Roman" pitchFamily="18" charset="0"/>
                <a:cs typeface="Times New Roman" pitchFamily="18" charset="0"/>
              </a:rPr>
              <a:t/>
            </a:r>
            <a:br>
              <a:rPr lang="el-GR" sz="1200" b="1" dirty="0" smtClean="0">
                <a:solidFill>
                  <a:schemeClr val="tx1"/>
                </a:solidFill>
                <a:latin typeface="Times New Roman" pitchFamily="18" charset="0"/>
                <a:cs typeface="Times New Roman" pitchFamily="18" charset="0"/>
              </a:rPr>
            </a:br>
            <a:r>
              <a:rPr lang="el-GR" sz="1200" b="1" dirty="0" smtClean="0">
                <a:latin typeface="Times New Roman" pitchFamily="18" charset="0"/>
                <a:cs typeface="Times New Roman" pitchFamily="18" charset="0"/>
              </a:rPr>
              <a:t/>
            </a:r>
            <a:br>
              <a:rPr lang="el-GR" sz="1200" b="1" dirty="0" smtClean="0">
                <a:latin typeface="Times New Roman" pitchFamily="18" charset="0"/>
                <a:cs typeface="Times New Roman" pitchFamily="18" charset="0"/>
              </a:rPr>
            </a:br>
            <a:endParaRPr lang="el-GR" sz="1200" b="1" u="sng" dirty="0">
              <a:latin typeface="Times New Roman" pitchFamily="18" charset="0"/>
              <a:cs typeface="Times New Roman" pitchFamily="18" charset="0"/>
            </a:endParaRPr>
          </a:p>
        </p:txBody>
      </p:sp>
      <p:pic>
        <p:nvPicPr>
          <p:cNvPr id="4" name="Picture 3" descr="ethno_1"/>
          <p:cNvPicPr>
            <a:picLocks noChangeAspect="1" noChangeArrowheads="1"/>
          </p:cNvPicPr>
          <p:nvPr/>
        </p:nvPicPr>
        <p:blipFill>
          <a:blip r:embed="rId2" cstate="print"/>
          <a:srcRect/>
          <a:stretch>
            <a:fillRect/>
          </a:stretch>
        </p:blipFill>
        <p:spPr bwMode="auto">
          <a:xfrm>
            <a:off x="0" y="0"/>
            <a:ext cx="696076" cy="764704"/>
          </a:xfrm>
          <a:prstGeom prst="rect">
            <a:avLst/>
          </a:prstGeom>
          <a:noFill/>
          <a:ln w="9525">
            <a:noFill/>
            <a:miter lim="800000"/>
            <a:headEnd/>
            <a:tailEnd/>
          </a:ln>
        </p:spPr>
      </p:pic>
      <p:pic>
        <p:nvPicPr>
          <p:cNvPr id="5" name="Picture 4" descr="aggyres_sxedio"/>
          <p:cNvPicPr>
            <a:picLocks noChangeAspect="1" noChangeArrowheads="1"/>
          </p:cNvPicPr>
          <p:nvPr/>
        </p:nvPicPr>
        <p:blipFill>
          <a:blip r:embed="rId3" cstate="print"/>
          <a:srcRect/>
          <a:stretch>
            <a:fillRect/>
          </a:stretch>
        </p:blipFill>
        <p:spPr bwMode="auto">
          <a:xfrm>
            <a:off x="8458200" y="0"/>
            <a:ext cx="685800" cy="608013"/>
          </a:xfrm>
          <a:prstGeom prst="rect">
            <a:avLst/>
          </a:prstGeom>
          <a:noFill/>
          <a:ln w="9525">
            <a:solidFill>
              <a:srgbClr val="000000"/>
            </a:solid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764706"/>
            <a:ext cx="8229601" cy="866775"/>
          </a:xfrm>
        </p:spPr>
        <p:txBody>
          <a:bodyPr>
            <a:noAutofit/>
          </a:bodyPr>
          <a:lstStyle/>
          <a:p>
            <a:pPr algn="ctr" eaLnBrk="1" fontAlgn="auto" hangingPunct="1">
              <a:spcAft>
                <a:spcPts val="0"/>
              </a:spcAft>
              <a:defRPr/>
            </a:pPr>
            <a:r>
              <a:rPr lang="el-GR" sz="20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ΜΕΡΟΣ  Α΄</a:t>
            </a:r>
            <a:r>
              <a:rPr lang="el-GR" sz="24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l-GR" sz="24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20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ΠΙΝΑΚΕΣ ΚΑΙ ΔΙΑΓΡΑΜΜΑΤΑ ΑΠΟ ΤΗΝ ΑΝΑΛΥΣΗ ΤΩΝ ΠΗΓΩΝ ΡΥΠΑΝΣΗΣ ΓΙΑ ΤΟ ΕΤΟΣ 2019</a:t>
            </a:r>
            <a:endParaRPr lang="el-GR" sz="2000" b="1" u="sng"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5" name="Picture 3" descr="ethno_1"/>
          <p:cNvPicPr>
            <a:picLocks noChangeAspect="1" noChangeArrowheads="1"/>
          </p:cNvPicPr>
          <p:nvPr/>
        </p:nvPicPr>
        <p:blipFill>
          <a:blip r:embed="rId2" cstate="print"/>
          <a:srcRect/>
          <a:stretch>
            <a:fillRect/>
          </a:stretch>
        </p:blipFill>
        <p:spPr bwMode="auto">
          <a:xfrm>
            <a:off x="2" y="0"/>
            <a:ext cx="711457" cy="692696"/>
          </a:xfrm>
          <a:prstGeom prst="rect">
            <a:avLst/>
          </a:prstGeom>
          <a:noFill/>
          <a:ln w="9525">
            <a:noFill/>
            <a:miter lim="800000"/>
            <a:headEnd/>
            <a:tailEnd/>
          </a:ln>
        </p:spPr>
      </p:pic>
      <p:pic>
        <p:nvPicPr>
          <p:cNvPr id="6" name="Picture 4" descr="aggyres_sxedio"/>
          <p:cNvPicPr>
            <a:picLocks noChangeAspect="1" noChangeArrowheads="1"/>
          </p:cNvPicPr>
          <p:nvPr/>
        </p:nvPicPr>
        <p:blipFill>
          <a:blip r:embed="rId3" cstate="print"/>
          <a:srcRect/>
          <a:stretch>
            <a:fillRect/>
          </a:stretch>
        </p:blipFill>
        <p:spPr bwMode="auto">
          <a:xfrm>
            <a:off x="8458200" y="0"/>
            <a:ext cx="685800" cy="608013"/>
          </a:xfrm>
          <a:prstGeom prst="rect">
            <a:avLst/>
          </a:prstGeom>
          <a:noFill/>
          <a:ln w="9525">
            <a:solidFill>
              <a:srgbClr val="000000"/>
            </a:solidFill>
            <a:miter lim="800000"/>
            <a:headEnd/>
            <a:tailEnd/>
          </a:ln>
        </p:spPr>
      </p:pic>
      <p:pic>
        <p:nvPicPr>
          <p:cNvPr id="6148" name="Picture 4" descr="Σχετική εικόνα"/>
          <p:cNvPicPr>
            <a:picLocks noGrp="1" noChangeAspect="1" noChangeArrowheads="1"/>
          </p:cNvPicPr>
          <p:nvPr>
            <p:ph idx="1"/>
          </p:nvPr>
        </p:nvPicPr>
        <p:blipFill>
          <a:blip r:embed="rId4" cstate="print"/>
          <a:srcRect/>
          <a:stretch>
            <a:fillRect/>
          </a:stretch>
        </p:blipFill>
        <p:spPr bwMode="auto">
          <a:xfrm>
            <a:off x="1714480" y="2515466"/>
            <a:ext cx="5857915" cy="2985236"/>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115616" y="692696"/>
            <a:ext cx="7344816" cy="438150"/>
          </a:xfrm>
        </p:spPr>
        <p:txBody>
          <a:bodyPr>
            <a:noAutofit/>
          </a:bodyPr>
          <a:lstStyle/>
          <a:p>
            <a:pPr algn="ctr" eaLnBrk="1" fontAlgn="auto" hangingPunct="1">
              <a:spcAft>
                <a:spcPts val="0"/>
              </a:spcAft>
              <a:defRPr/>
            </a:pPr>
            <a:r>
              <a:rPr lang="el-GR" sz="16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ΑΝΑΛΥΣΗ ΠΗΓΩΝ ΣΤΙΣ ΟΠΟΙΕΣ ΕΠΙΒΛΗΘΗΚΑΝ ΠΡΟΣΤΙΜ</a:t>
            </a:r>
            <a:r>
              <a:rPr lang="en-US" sz="16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A</a:t>
            </a:r>
            <a:r>
              <a:rPr lang="el-GR" sz="16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ΣΥΜΦΩΝΑ ΜΕ ΠΔ 55/98 – 4037/2012</a:t>
            </a:r>
            <a:endParaRPr lang="el-GR" sz="1600" b="1" u="sng"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4" name="Picture 3" descr="ethno_1"/>
          <p:cNvPicPr>
            <a:picLocks noChangeAspect="1" noChangeArrowheads="1"/>
          </p:cNvPicPr>
          <p:nvPr/>
        </p:nvPicPr>
        <p:blipFill>
          <a:blip r:embed="rId2" cstate="print"/>
          <a:srcRect/>
          <a:stretch>
            <a:fillRect/>
          </a:stretch>
        </p:blipFill>
        <p:spPr bwMode="auto">
          <a:xfrm>
            <a:off x="0" y="0"/>
            <a:ext cx="727216" cy="692696"/>
          </a:xfrm>
          <a:prstGeom prst="rect">
            <a:avLst/>
          </a:prstGeom>
          <a:noFill/>
          <a:ln w="9525">
            <a:noFill/>
            <a:miter lim="800000"/>
            <a:headEnd/>
            <a:tailEnd/>
          </a:ln>
        </p:spPr>
      </p:pic>
      <p:pic>
        <p:nvPicPr>
          <p:cNvPr id="6" name="Picture 4" descr="aggyres_sxedio"/>
          <p:cNvPicPr>
            <a:picLocks noChangeAspect="1" noChangeArrowheads="1"/>
          </p:cNvPicPr>
          <p:nvPr/>
        </p:nvPicPr>
        <p:blipFill>
          <a:blip r:embed="rId3" cstate="print"/>
          <a:srcRect/>
          <a:stretch>
            <a:fillRect/>
          </a:stretch>
        </p:blipFill>
        <p:spPr bwMode="auto">
          <a:xfrm>
            <a:off x="8458200" y="0"/>
            <a:ext cx="685800" cy="608013"/>
          </a:xfrm>
          <a:prstGeom prst="rect">
            <a:avLst/>
          </a:prstGeom>
          <a:noFill/>
          <a:ln w="9525">
            <a:solidFill>
              <a:srgbClr val="000000"/>
            </a:solidFill>
            <a:miter lim="800000"/>
            <a:headEnd/>
            <a:tailEnd/>
          </a:ln>
        </p:spPr>
      </p:pic>
      <p:graphicFrame>
        <p:nvGraphicFramePr>
          <p:cNvPr id="7" name="Chart 1"/>
          <p:cNvGraphicFramePr>
            <a:graphicFrameLocks/>
          </p:cNvGraphicFramePr>
          <p:nvPr/>
        </p:nvGraphicFramePr>
        <p:xfrm>
          <a:off x="1763689" y="2060848"/>
          <a:ext cx="5676900" cy="3495675"/>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043608" y="704850"/>
            <a:ext cx="7488832" cy="795338"/>
          </a:xfrm>
        </p:spPr>
        <p:txBody>
          <a:bodyPr>
            <a:normAutofit/>
          </a:bodyPr>
          <a:lstStyle/>
          <a:p>
            <a:pPr algn="ctr" eaLnBrk="1" fontAlgn="auto" hangingPunct="1">
              <a:spcAft>
                <a:spcPts val="0"/>
              </a:spcAft>
              <a:defRPr/>
            </a:pPr>
            <a:r>
              <a:rPr lang="el-GR" sz="16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ΑΝΑΛΥΣΗ ΕΙΔΟΥΣ ΡΥΠΟΓΟΝΩΝ ΟΥΣΙΩΝ ΣΕ ΠΕΡΙΣΤΑΤΙΚΑ ΡΥΠΑΝΣΗΣ</a:t>
            </a:r>
            <a:endParaRPr lang="el-GR" sz="1600" b="1" u="sng"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5" name="Picture 3" descr="ethno_1"/>
          <p:cNvPicPr>
            <a:picLocks noChangeAspect="1" noChangeArrowheads="1"/>
          </p:cNvPicPr>
          <p:nvPr/>
        </p:nvPicPr>
        <p:blipFill>
          <a:blip r:embed="rId2" cstate="print"/>
          <a:srcRect/>
          <a:stretch>
            <a:fillRect/>
          </a:stretch>
        </p:blipFill>
        <p:spPr bwMode="auto">
          <a:xfrm>
            <a:off x="0" y="0"/>
            <a:ext cx="755576" cy="764704"/>
          </a:xfrm>
          <a:prstGeom prst="rect">
            <a:avLst/>
          </a:prstGeom>
          <a:noFill/>
          <a:ln w="9525">
            <a:noFill/>
            <a:miter lim="800000"/>
            <a:headEnd/>
            <a:tailEnd/>
          </a:ln>
        </p:spPr>
      </p:pic>
      <p:pic>
        <p:nvPicPr>
          <p:cNvPr id="6" name="Picture 4" descr="aggyres_sxedio"/>
          <p:cNvPicPr>
            <a:picLocks noChangeAspect="1" noChangeArrowheads="1"/>
          </p:cNvPicPr>
          <p:nvPr/>
        </p:nvPicPr>
        <p:blipFill>
          <a:blip r:embed="rId3" cstate="print"/>
          <a:srcRect/>
          <a:stretch>
            <a:fillRect/>
          </a:stretch>
        </p:blipFill>
        <p:spPr bwMode="auto">
          <a:xfrm>
            <a:off x="8458200" y="0"/>
            <a:ext cx="685800" cy="608013"/>
          </a:xfrm>
          <a:prstGeom prst="rect">
            <a:avLst/>
          </a:prstGeom>
          <a:noFill/>
          <a:ln w="9525">
            <a:solidFill>
              <a:srgbClr val="000000"/>
            </a:solidFill>
            <a:miter lim="800000"/>
            <a:headEnd/>
            <a:tailEnd/>
          </a:ln>
        </p:spPr>
      </p:pic>
      <p:graphicFrame>
        <p:nvGraphicFramePr>
          <p:cNvPr id="8" name="Chart 1"/>
          <p:cNvGraphicFramePr>
            <a:graphicFrameLocks/>
          </p:cNvGraphicFramePr>
          <p:nvPr/>
        </p:nvGraphicFramePr>
        <p:xfrm>
          <a:off x="2000232" y="2214554"/>
          <a:ext cx="5676900" cy="3495675"/>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5296973</TotalTime>
  <Words>1929</Words>
  <Application>Microsoft Office PowerPoint</Application>
  <PresentationFormat>Προβολή στην οθόνη (4:3)</PresentationFormat>
  <Paragraphs>362</Paragraphs>
  <Slides>18</Slides>
  <Notes>3</Notes>
  <HiddenSlides>0</HiddenSlides>
  <MMClips>0</MMClips>
  <ScaleCrop>false</ScaleCrop>
  <HeadingPairs>
    <vt:vector size="4" baseType="variant">
      <vt:variant>
        <vt:lpstr>Θέμα</vt:lpstr>
      </vt:variant>
      <vt:variant>
        <vt:i4>1</vt:i4>
      </vt:variant>
      <vt:variant>
        <vt:lpstr>Τίτλοι διαφανειών</vt:lpstr>
      </vt:variant>
      <vt:variant>
        <vt:i4>18</vt:i4>
      </vt:variant>
    </vt:vector>
  </HeadingPairs>
  <TitlesOfParts>
    <vt:vector size="19" baseType="lpstr">
      <vt:lpstr>Ροή</vt:lpstr>
      <vt:lpstr>ΥΠΟΥΡΓΕΙΟ ΝΑΥΤΙΛΙΑΣ ΚΑΙ ΝΗΣΙΩΤΙΚΗΣ ΠΟΛΙΤΙΚΗΣ  ΑΡΧΗΓΕΙΟ ΛΙΜΕΝΙΚΟΥ ΣΩΜΑΤΟΣ-ΕΛΛΗΝΙΚΗΣ ΑΚΤΟΦΥΛΑΚΗΣ ΔΙΕΥΘΥΝΣΗ ΠΡΟΣΤΑΣΙΑΣ ΘΑΛΑΣΣΙΟΥ ΠΕΡΙΒΑΛΛΟΝΤΟΣ ΤΜΗΜΑ  1o</vt:lpstr>
      <vt:lpstr>                ΕΚΘΕΣΗ ΠΟΙΟΤΗΤΑΣ                 «ΔΙΟΙΚΗΤΙΚΕΣ ΚΥΡΩΣΕΙΣ ΠΡΟΣΤΑΣΙΑΣ ΘΑΛΑΣΣΙΟΥ ΠΕΡΙΒΑΛΛΟΝΤΟΣ»</vt:lpstr>
      <vt:lpstr>Διαφάνεια 3</vt:lpstr>
      <vt:lpstr>Διαφάνεια 4</vt:lpstr>
      <vt:lpstr>Διαφάνεια 5</vt:lpstr>
      <vt:lpstr>                                                  ΠΕΡΙΕΧΟΜΕΝΑ   ΜΕΡΟΣ Α΄: ΠΙΝΑΚΕΣ ΚΑΙ ΔΙΑΓΡΑΜΜΑΤΑ ΑΠΟ ΤΗΝ ΑΝΑΛΥΣΗ ΤΩΝ  ΠΗΓΩΝ ΡΥΠΑΝΣΗΣ ΓΙΑ ΤΟ ΕΤΟΣ 2019.    ΑΝΑΛΥΣΗ ΠΗΓΩΝ ΣΤΙΣ ΟΠΟΙΕΣ ΕΠΙΒΛΗΘΗΚΑΝ ΠΡΟΣΤΙΜΑ ΣΥΜΦΩΝΑ ΜΕ Π.Δ. 55/98 – 4037/2012     ΑΝΑΛΥΣΗ ΕΙΔΟΥΣ ΡΥΠΟΓΟΝΩΝ ΟΥΣΙΩΝ ΣΕ  ΠΕΡΙΣΤΑΤΙΚΑ ΡΥΠΑΝΣΗΣ      ΜΕΡΟΣ  Β΄: ΠΙΝΑΚΕΣ ΚΑΙ  ΔΙΑΓΡΑΜΜΑΤΑ ΑΠΟ ΤΗΝ ΑΝΑΛΥΣΗ ΤΩΝ ΑΠΟΦΑΣΕΩΝ ΕΠΙΒΟΛΗΣ ΠΡΟΣΤΙΜΩΝ – ΚΑΤΑΛΟΓΙΣΜΩΝ ΓΙΑ ΤΟ ΕΤΟΣ 2019   ΑΡΙΘΜΟΣ  ΔΙΟΙΚΗΤΙΚΩΝ ΑΠΟΦΑΣΕΩΝ  ΣΕ ΘΕΜΑΤΑ Π.ΘΑ.Π. ΑΝΑ  ΛΙΜΕΝΙΚΗ ΑΡΧΗ   ΑΝΑΛΥΣΗ ΑΠΟΦΑΣΕΩΝ ΠΡΟΣΤΙΜΩΝ  ΜΕ ΒΑΣΗ ΤΗΝ ΠΗΓΗ ΡΥΠΑΝΣΗΣ   ΥΨΟΣ  ΠΡΟΣΤΙΜΩΝ ΕΠΙΒΛΗΘΕΝΤΩΝ ΑΠΟΦΑΣΕΩΝ ΜΕ ΒΑΣΗ ΤΗΝ ΠΡΟΕΛΕΥΣΗ ΤΗΣ ΡΥΠΑΝΣΗΣ  (ΠΛΗΝ  ΑΠΟΦΑΣΕΩΝ MARPOL ΚΑΙ ΚΑΤΑΛΟΓΙΣΜΩΝ)   ΑΝΑΛΥΣΗ ΑΠΟΦΑΣΕΩΝ ΠΡΟΣΤΙΜΩΝ – ΚΑΤΑΛΟΓΙΣΜΩΝ ΜΕ ΒΑΣΗ ΤΗΝ ΚΕΙΜΕΝΗ ΝΟΜΟΘΕΣΙΑ   ΥΨΟΣ  ΠΡΟΣΤΙΜΩΝ - ΚΑΤΑΛΟΓΙΣΜΩΝ  ΣΕ ΘΕΜΑΤΑ Π.ΘΑ.Π.   ΣΥΓΚΕΝΤΡΩΤΙΚΟΣ ΠΙΝΑΚΑΣ ΑΠΟΦΑΣΕΩΝ ΕΠΙΒΛΗΘΕΝΤΩΝ ΠΡΟΣΤΙΜΩΝ  -  ΚΑΤΑΛΟΓΙΣΜΩΝ ΣΕ ΠΛΟΙΑ /ΕΓΚΑΤΑΣΤΑΣΕΙΣ ΚΑΙ ΑΛΛΕΣ ΠΗΓΕΣ    ΠΙΝΑΚΑΣ ΕΠΙΒΛΗΘΕΝΤΩΝ ΠΡΟΣΤΙΜΩΝ ΣΕ ΠΛΟΙΑ – ΕΓΚΑΤΑΣΤΑΣΕΙΣ ΚΑΙ ΑΛΛΕΣ ΠΗΓΕΣ ΓΙΑ ΠΑΡΑΒΑΣΕΙΣ ΣΕ ΘΕΜΑΤΑ Π.ΘΑ.Π. ΤΗΝ ΧΡΟΝΙΚΗ ΠΕΡΙΟΔΟ ΑΠO ΤΟ 1992 ΜΕΧΡΙ ΚΑΙ ΤΟ 2019     </vt:lpstr>
      <vt:lpstr>ΜΕΡΟΣ  Α΄ ΠΙΝΑΚΕΣ ΚΑΙ ΔΙΑΓΡΑΜΜΑΤΑ ΑΠΟ ΤΗΝ ΑΝΑΛΥΣΗ ΤΩΝ ΠΗΓΩΝ ΡΥΠΑΝΣΗΣ ΓΙΑ ΤΟ ΕΤΟΣ 2019</vt:lpstr>
      <vt:lpstr>ΑΝΑΛΥΣΗ ΠΗΓΩΝ ΣΤΙΣ ΟΠΟΙΕΣ ΕΠΙΒΛΗΘΗΚΑΝ ΠΡΟΣΤΙΜA ΣΥΜΦΩΝΑ ΜΕ ΠΔ 55/98 – 4037/2012</vt:lpstr>
      <vt:lpstr>ΑΝΑΛΥΣΗ ΕΙΔΟΥΣ ΡΥΠΟΓΟΝΩΝ ΟΥΣΙΩΝ ΣΕ ΠΕΡΙΣΤΑΤΙΚΑ ΡΥΠΑΝΣΗΣ</vt:lpstr>
      <vt:lpstr>ΜΕΡΟΣ  Β΄ ΠΙΝΑΚΕΣ ΚΑΙ ΔΙΑΓΡΑΜΜΑΤΑ ΑΠΟ ΤΗΝ ΑΝΑΛΥΣΗ ΤΩΝ ΑΠΟΦΑΣΕΩΝ ΕΠΙΒΟΛΗΣ ΠΡΟΣΤΙΜΩΝ – ΚΑΤΑΛΟΓΙΣΜΩΝ            ΓΙΑ ΤΟ ΕΤΟΣ 2019 </vt:lpstr>
      <vt:lpstr>ΑΡΙΘΜΟΣ  ΔΙΟΙΚΗΤΙΚΩΝ ΑΠΟΦΑΣΕΩΝ  ΣΕ ΘΕΜΑΤΑ Π.ΘΑ.Π. ΑΝΑ ΛΙΜΕΝΙΚΗ ΑΡΧΗ</vt:lpstr>
      <vt:lpstr>ΑΝΑΛΥΣΗ ΑΠΟΦΑΣΕΩΝ ΠΡΟΣΤΙΜΩΝ ΜΕ ΒΑΣΗ ΤΗΝ ΠΗΓΗ ΡΥΠΑΝΣΗΣ</vt:lpstr>
      <vt:lpstr>ΥΨΟΣ  ΠΡΟΣΤΙΜΩΝ ΕΠΙΒΛΗΘΕΝΤΩΝ ΑΠΟΦΑΣΕΩΝ ΕΤΟΥΣ 2019  ΜΕ ΒΑΣΗ ΤΗΝ ΠΡΟΕΛΕΥΣΗ ΤΗΣ ΡΥΠΑΝΣΗΣ  (ΠΛΗΝ ΑΠΟΦΑΣΕΩΝ MARPOL ΚΑΙ ΚΑΤΑΛΟΓΙΣΜΩΝ)  </vt:lpstr>
      <vt:lpstr>ΑΝΑΛΥΣΗ ΑΠΟΦΑΣΕΩΝ ΔΙΟΙΚΗΤΙΚΩΝ ΚΥΡΩΣΕΩΝ – ΚΑΤΑΛΟΓΙΣΜΩΝ ΜΕ ΒΑΣΗ ΤΗΝ ΚΕΙΜΕΝΗ ΝΟΜΟΘΕΣΙΑ </vt:lpstr>
      <vt:lpstr>ΥΨΟΣ  ΠΡΟΣΤΙΜΩΝ - ΚΑΤΑΛΟΓΙΣΜΩΝ  ΣΕ ΘΕΜΑΤΑ Π.ΘΑ.Π.      </vt:lpstr>
      <vt:lpstr>ΣΥΓΚΕΝΤΡΩΤΙΚΟΣ ΠΙΝΑΚΑΣ ΑΠΟΦΑΣΕΩΝ ΕΠΙΒΛΗΘΕΝΤΩΝ ΠΡΟΣΤΙΜΩΝ – ΚΑΤΑΛΟΓΙΣΜΩΝ  ΣΕ ΠΛΟΙΑ – ΕΓΚΑΤΑΣΤΑΣΕΙΣ ΚΑΙ ΑΛΛΕΣ ΠΗΓΕΣ  </vt:lpstr>
      <vt:lpstr>ΠΙΝΑΚΑΣ ΕΠΙΒΛΗΘΕΝΤΩΝ ΠΡΟΣΤΙΜΩΝ ΣΕ ΠΛΟΙΑ – ΕΓΚΑΤΑΣΤΑΣΕΙΣ ΚΑΙ ΑΛΛΕΣ ΠΗΓΕΣ ΓΙΑ ΠΑΡΑΒΑΣΕΙΣ ΣΕ ΘΕΜΑΤΑ Π.ΘΑ.Π ΑΠΟ 1992 - 2019</vt:lpstr>
      <vt:lpstr>ΥΠΟΥΡΓΕΙΟ ΝΑΥΤΙΛΙΑΣ ΚΑΙ ΝΗΣΙΩΤΙΚΗΣ ΠΟΛΙΤΙΚΗΣ  ΑΡΧΗΓΕΙΟ ΛΙΜΕΝΙΚΟΥ ΣΩΜΑΤΟΣ-ΕΛΛΗΝΙΚΗΣ ΑΚΤΟΦΥΛΑΚΗΣ ΔΙΕΥΘΥΝΣΗ ΠΡΟΣΤΑΣΙΑΣ ΘΑΛΑΣΣΙΟΥ ΠΕΡΙΒΑΛΛΟΝΤΟΣ ΤΜΗΜΑ  1o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ΥΠΟΥΡΓΕΙΟ ΕΜΠΟΡΙΚΗΣ ΝΑΥΤΙΛΙΑΣ ΑΙΓΑΙΟΥ &amp; ΝΗΣΙΩΤΙΚΗΣ ΠΟΛΙΤΙΚΗΣ  ΔΙΕΥΘΥΝΣΗ ΠΡΟΣΤΑΣΙΑΣ ΘΑΛΑΣΣΙΟΥ ΠΕΡΙΒΑΛΛΟΝΤΟΣ ΤΜΗΜΑ  Α΄</dc:title>
  <dc:creator>ΑΝΤΩΝΗΣ ΛΙΑΝΟΣ</dc:creator>
  <cp:lastModifiedBy>ΔΕΠΙΧ</cp:lastModifiedBy>
  <cp:revision>513</cp:revision>
  <dcterms:created xsi:type="dcterms:W3CDTF">2008-11-06T10:06:35Z</dcterms:created>
  <dcterms:modified xsi:type="dcterms:W3CDTF">2020-01-24T10:57:47Z</dcterms:modified>
</cp:coreProperties>
</file>